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7/2/2015</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720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solidFill>
                  <a:prstClr val="black">
                    <a:alpha val="80000"/>
                  </a:prstClr>
                </a:solidFill>
              </a:rPr>
              <a:pPr/>
              <a:t>7/2/2015</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412501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solidFill>
                  <a:prstClr val="black">
                    <a:alpha val="80000"/>
                  </a:prstClr>
                </a:solidFill>
              </a:rPr>
              <a:pPr/>
              <a:t>7/2/2015</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195022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solidFill>
                  <a:prstClr val="black">
                    <a:alpha val="80000"/>
                  </a:prstClr>
                </a:solidFill>
              </a:rPr>
              <a:pPr/>
              <a:t>7/2/2015</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88732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black">
                    <a:alpha val="80000"/>
                  </a:prstClr>
                </a:solidFill>
              </a:rPr>
              <a:pPr/>
              <a:t>7/2/2015</a:t>
            </a:fld>
            <a:endParaRPr lang="en-US" dirty="0">
              <a:solidFill>
                <a:prstClr val="black">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black">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391261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solidFill>
                  <a:prstClr val="black">
                    <a:alpha val="80000"/>
                  </a:prstClr>
                </a:solidFill>
              </a:rPr>
              <a:pPr/>
              <a:t>7/2/2015</a:t>
            </a:fld>
            <a:endParaRPr lang="en-US" dirty="0">
              <a:solidFill>
                <a:prstClr val="black">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black">
                  <a:alpha val="8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908934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solidFill>
                  <a:prstClr val="black">
                    <a:alpha val="80000"/>
                  </a:prstClr>
                </a:solidFill>
              </a:rPr>
              <a:pPr/>
              <a:t>7/2/2015</a:t>
            </a:fld>
            <a:endParaRPr lang="en-US" dirty="0">
              <a:solidFill>
                <a:prstClr val="black">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black">
                  <a:alpha val="8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208218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solidFill>
                  <a:prstClr val="black">
                    <a:alpha val="80000"/>
                  </a:prstClr>
                </a:solidFill>
              </a:rPr>
              <a:pPr/>
              <a:t>7/2/2015</a:t>
            </a:fld>
            <a:endParaRPr lang="en-US" dirty="0">
              <a:solidFill>
                <a:prstClr val="black">
                  <a:alpha val="80000"/>
                </a:prstClr>
              </a:solidFill>
            </a:endParaRPr>
          </a:p>
        </p:txBody>
      </p:sp>
      <p:sp>
        <p:nvSpPr>
          <p:cNvPr id="4" name="Footer Placeholder 3"/>
          <p:cNvSpPr>
            <a:spLocks noGrp="1"/>
          </p:cNvSpPr>
          <p:nvPr>
            <p:ph type="ftr" sz="quarter" idx="11"/>
          </p:nvPr>
        </p:nvSpPr>
        <p:spPr/>
        <p:txBody>
          <a:bodyPr/>
          <a:lstStyle/>
          <a:p>
            <a:endParaRPr lang="en-US" dirty="0">
              <a:solidFill>
                <a:prstClr val="black">
                  <a:alpha val="80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20019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solidFill>
                  <a:prstClr val="black">
                    <a:alpha val="80000"/>
                  </a:prstClr>
                </a:solidFill>
              </a:rPr>
              <a:pPr/>
              <a:t>7/2/2015</a:t>
            </a:fld>
            <a:endParaRPr lang="en-US" dirty="0">
              <a:solidFill>
                <a:prstClr val="black">
                  <a:alpha val="80000"/>
                </a:prstClr>
              </a:solidFill>
            </a:endParaRPr>
          </a:p>
        </p:txBody>
      </p:sp>
      <p:sp>
        <p:nvSpPr>
          <p:cNvPr id="3" name="Footer Placeholder 2"/>
          <p:cNvSpPr>
            <a:spLocks noGrp="1"/>
          </p:cNvSpPr>
          <p:nvPr>
            <p:ph type="ftr" sz="quarter" idx="11"/>
          </p:nvPr>
        </p:nvSpPr>
        <p:spPr/>
        <p:txBody>
          <a:bodyPr/>
          <a:lstStyle/>
          <a:p>
            <a:endParaRPr lang="en-US" dirty="0">
              <a:solidFill>
                <a:prstClr val="black">
                  <a:alpha val="80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50B4C8">
                    <a:alpha val="25000"/>
                  </a:srgbClr>
                </a:solidFill>
              </a:rPr>
              <a:pPr/>
              <a:t>‹#›</a:t>
            </a:fld>
            <a:endParaRPr lang="en-US" dirty="0">
              <a:solidFill>
                <a:srgbClr val="50B4C8">
                  <a:alpha val="25000"/>
                </a:srgbClr>
              </a:solidFill>
            </a:endParaRPr>
          </a:p>
        </p:txBody>
      </p:sp>
    </p:spTree>
    <p:extLst>
      <p:ext uri="{BB962C8B-B14F-4D97-AF65-F5344CB8AC3E}">
        <p14:creationId xmlns:p14="http://schemas.microsoft.com/office/powerpoint/2010/main" val="188831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solidFill>
                  <a:prstClr val="black">
                    <a:alpha val="80000"/>
                  </a:prstClr>
                </a:solidFill>
              </a:rPr>
              <a:pPr/>
              <a:t>7/2/2015</a:t>
            </a:fld>
            <a:endParaRPr lang="en-US" dirty="0">
              <a:solidFill>
                <a:prstClr val="black">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black">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7504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7/2/2015</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197476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defTabSz="457200"/>
            <a:fld id="{5586B75A-687E-405C-8A0B-8D00578BA2C3}" type="datetimeFigureOut">
              <a:rPr lang="en-US" dirty="0">
                <a:solidFill>
                  <a:prstClr val="black">
                    <a:alpha val="80000"/>
                  </a:prstClr>
                </a:solidFill>
              </a:rPr>
              <a:pPr defTabSz="457200"/>
              <a:t>7/2/2015</a:t>
            </a:fld>
            <a:endParaRPr lang="en-US" dirty="0">
              <a:solidFill>
                <a:prstClr val="black">
                  <a:alpha val="80000"/>
                </a:prstClr>
              </a:solidFill>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defTabSz="457200"/>
            <a:endParaRPr lang="en-US" dirty="0">
              <a:solidFill>
                <a:prstClr val="black">
                  <a:alpha val="80000"/>
                </a:prstClr>
              </a:solidFill>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defTabSz="457200"/>
            <a:fld id="{4FAB73BC-B049-4115-A692-8D63A059BFB8}" type="slidenum">
              <a:rPr lang="en-US" dirty="0">
                <a:solidFill>
                  <a:srgbClr val="50B4C8">
                    <a:alpha val="25000"/>
                  </a:srgbClr>
                </a:solidFill>
              </a:rPr>
              <a:pPr defTabSz="457200"/>
              <a:t>‹#›</a:t>
            </a:fld>
            <a:endParaRPr lang="en-US" dirty="0">
              <a:solidFill>
                <a:srgbClr val="50B4C8">
                  <a:alpha val="25000"/>
                </a:srgbClr>
              </a:solidFill>
            </a:endParaRPr>
          </a:p>
        </p:txBody>
      </p:sp>
    </p:spTree>
    <p:extLst>
      <p:ext uri="{BB962C8B-B14F-4D97-AF65-F5344CB8AC3E}">
        <p14:creationId xmlns:p14="http://schemas.microsoft.com/office/powerpoint/2010/main" val="319816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Poetry and Lyrics</a:t>
            </a:r>
            <a:endParaRPr lang="en-AU" dirty="0"/>
          </a:p>
        </p:txBody>
      </p:sp>
      <p:sp>
        <p:nvSpPr>
          <p:cNvPr id="3" name="Subtitle 2"/>
          <p:cNvSpPr>
            <a:spLocks noGrp="1"/>
          </p:cNvSpPr>
          <p:nvPr>
            <p:ph type="subTitle" idx="1"/>
          </p:nvPr>
        </p:nvSpPr>
        <p:spPr/>
        <p:txBody>
          <a:bodyPr/>
          <a:lstStyle/>
          <a:p>
            <a:r>
              <a:rPr lang="en-AU" dirty="0" smtClean="0"/>
              <a:t>101 continued</a:t>
            </a:r>
            <a:endParaRPr lang="en-AU" dirty="0"/>
          </a:p>
        </p:txBody>
      </p:sp>
    </p:spTree>
    <p:extLst>
      <p:ext uri="{BB962C8B-B14F-4D97-AF65-F5344CB8AC3E}">
        <p14:creationId xmlns:p14="http://schemas.microsoft.com/office/powerpoint/2010/main" val="3623103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has intertextuality been used within the text?</a:t>
            </a:r>
            <a:r>
              <a:rPr lang="en-AU" b="1" dirty="0"/>
              <a:t/>
            </a:r>
            <a:br>
              <a:rPr lang="en-AU" b="1" dirty="0"/>
            </a:br>
            <a:endParaRPr lang="en-AU" dirty="0"/>
          </a:p>
        </p:txBody>
      </p:sp>
      <p:sp>
        <p:nvSpPr>
          <p:cNvPr id="3" name="Content Placeholder 2"/>
          <p:cNvSpPr>
            <a:spLocks noGrp="1"/>
          </p:cNvSpPr>
          <p:nvPr>
            <p:ph idx="1"/>
          </p:nvPr>
        </p:nvSpPr>
        <p:spPr>
          <a:xfrm>
            <a:off x="676274" y="2157732"/>
            <a:ext cx="10753725" cy="3967864"/>
          </a:xfrm>
        </p:spPr>
        <p:txBody>
          <a:bodyPr>
            <a:normAutofit/>
          </a:bodyPr>
          <a:lstStyle/>
          <a:p>
            <a:r>
              <a:rPr lang="en-AU" sz="3200" dirty="0" smtClean="0">
                <a:solidFill>
                  <a:schemeClr val="tx1"/>
                </a:solidFill>
              </a:rPr>
              <a:t>Intertextuality </a:t>
            </a:r>
            <a:r>
              <a:rPr lang="en-AU" sz="3200" dirty="0">
                <a:solidFill>
                  <a:srgbClr val="FF0000"/>
                </a:solidFill>
              </a:rPr>
              <a:t>can be observed through the use of rhyme and metre</a:t>
            </a:r>
            <a:r>
              <a:rPr lang="en-AU" sz="3200" dirty="0">
                <a:solidFill>
                  <a:schemeClr val="tx1"/>
                </a:solidFill>
              </a:rPr>
              <a:t> within the text and has been used to </a:t>
            </a:r>
            <a:r>
              <a:rPr lang="en-AU" sz="3200" dirty="0">
                <a:solidFill>
                  <a:srgbClr val="FF0000"/>
                </a:solidFill>
              </a:rPr>
              <a:t>aid satirical humour</a:t>
            </a:r>
            <a:r>
              <a:rPr lang="en-AU" sz="3200" dirty="0">
                <a:solidFill>
                  <a:schemeClr val="tx1"/>
                </a:solidFill>
              </a:rPr>
              <a:t>. </a:t>
            </a:r>
            <a:r>
              <a:rPr lang="en-AU" sz="3200" dirty="0"/>
              <a:t>The poet has </a:t>
            </a:r>
            <a:r>
              <a:rPr lang="en-AU" sz="3200" dirty="0" smtClean="0"/>
              <a:t>used a </a:t>
            </a:r>
            <a:r>
              <a:rPr lang="en-AU" sz="3200" dirty="0" err="1"/>
              <a:t>aa</a:t>
            </a:r>
            <a:r>
              <a:rPr lang="en-AU" sz="3200" dirty="0" smtClean="0"/>
              <a:t>, bb, cc, d, e, d </a:t>
            </a:r>
            <a:r>
              <a:rPr lang="en-AU" sz="3200" dirty="0"/>
              <a:t>rhyming scheme as </a:t>
            </a:r>
            <a:r>
              <a:rPr lang="en-AU" sz="3200" dirty="0" smtClean="0"/>
              <a:t>also seen </a:t>
            </a:r>
            <a:r>
              <a:rPr lang="en-AU" sz="3200" dirty="0"/>
              <a:t>in Dr Seuss’s Green Eggs and Ham. The poet has also mimicked Dr </a:t>
            </a:r>
            <a:r>
              <a:rPr lang="en-AU" sz="3200" dirty="0" smtClean="0"/>
              <a:t>Seuss </a:t>
            </a:r>
            <a:r>
              <a:rPr lang="en-AU" sz="3200" dirty="0"/>
              <a:t>in his use of metre to add a familiar rhythmic musicality to his poem. Here, therefore, intertextuality has aided satirical </a:t>
            </a:r>
            <a:r>
              <a:rPr lang="en-AU" sz="3200" dirty="0" smtClean="0"/>
              <a:t>humour </a:t>
            </a:r>
            <a:r>
              <a:rPr lang="en-AU" sz="3200" dirty="0"/>
              <a:t>as the poet has used an “American icon</a:t>
            </a:r>
            <a:r>
              <a:rPr lang="en-AU" sz="3200" dirty="0" smtClean="0"/>
              <a:t>”, Dr Seuss, </a:t>
            </a:r>
            <a:r>
              <a:rPr lang="en-AU" sz="3200" dirty="0"/>
              <a:t>to make fun </a:t>
            </a:r>
            <a:r>
              <a:rPr lang="en-AU" sz="3200" dirty="0" smtClean="0"/>
              <a:t>of, Obama, another “</a:t>
            </a:r>
            <a:r>
              <a:rPr lang="en-AU" sz="3200" dirty="0"/>
              <a:t>American icon”.</a:t>
            </a:r>
          </a:p>
          <a:p>
            <a:endParaRPr lang="en-AU" dirty="0"/>
          </a:p>
        </p:txBody>
      </p:sp>
    </p:spTree>
    <p:extLst>
      <p:ext uri="{BB962C8B-B14F-4D97-AF65-F5344CB8AC3E}">
        <p14:creationId xmlns:p14="http://schemas.microsoft.com/office/powerpoint/2010/main" val="1442058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has intertextuality been used within the text?</a:t>
            </a:r>
            <a:r>
              <a:rPr lang="en-AU" b="1" dirty="0"/>
              <a:t/>
            </a:r>
            <a:br>
              <a:rPr lang="en-AU" b="1" dirty="0"/>
            </a:br>
            <a:endParaRPr lang="en-AU" dirty="0"/>
          </a:p>
        </p:txBody>
      </p:sp>
      <p:sp>
        <p:nvSpPr>
          <p:cNvPr id="3" name="Content Placeholder 2"/>
          <p:cNvSpPr>
            <a:spLocks noGrp="1"/>
          </p:cNvSpPr>
          <p:nvPr>
            <p:ph idx="1"/>
          </p:nvPr>
        </p:nvSpPr>
        <p:spPr>
          <a:xfrm>
            <a:off x="676274" y="2157732"/>
            <a:ext cx="10753725" cy="3967864"/>
          </a:xfrm>
        </p:spPr>
        <p:txBody>
          <a:bodyPr>
            <a:normAutofit/>
          </a:bodyPr>
          <a:lstStyle/>
          <a:p>
            <a:r>
              <a:rPr lang="en-AU" sz="3200" dirty="0" smtClean="0">
                <a:solidFill>
                  <a:srgbClr val="FF0000"/>
                </a:solidFill>
              </a:rPr>
              <a:t>Intertextuality </a:t>
            </a:r>
            <a:r>
              <a:rPr lang="en-AU" sz="3200" dirty="0">
                <a:solidFill>
                  <a:srgbClr val="FF0000"/>
                </a:solidFill>
              </a:rPr>
              <a:t>can be observed through the use of rhyme and metre within the text and has been used to aid satirical humour. </a:t>
            </a:r>
            <a:r>
              <a:rPr lang="en-AU" sz="3200" dirty="0">
                <a:solidFill>
                  <a:srgbClr val="7030A0"/>
                </a:solidFill>
              </a:rPr>
              <a:t>The poet has </a:t>
            </a:r>
            <a:r>
              <a:rPr lang="en-AU" sz="3200" dirty="0" smtClean="0">
                <a:solidFill>
                  <a:srgbClr val="7030A0"/>
                </a:solidFill>
              </a:rPr>
              <a:t>used a </a:t>
            </a:r>
            <a:r>
              <a:rPr lang="en-AU" sz="3200" dirty="0" err="1">
                <a:solidFill>
                  <a:srgbClr val="7030A0"/>
                </a:solidFill>
              </a:rPr>
              <a:t>aa</a:t>
            </a:r>
            <a:r>
              <a:rPr lang="en-AU" sz="3200" dirty="0" smtClean="0">
                <a:solidFill>
                  <a:srgbClr val="7030A0"/>
                </a:solidFill>
              </a:rPr>
              <a:t>, bb, cc, d, e, d </a:t>
            </a:r>
            <a:r>
              <a:rPr lang="en-AU" sz="3200" dirty="0">
                <a:solidFill>
                  <a:srgbClr val="7030A0"/>
                </a:solidFill>
              </a:rPr>
              <a:t>rhyming scheme as </a:t>
            </a:r>
            <a:r>
              <a:rPr lang="en-AU" sz="3200" dirty="0" smtClean="0">
                <a:solidFill>
                  <a:srgbClr val="7030A0"/>
                </a:solidFill>
              </a:rPr>
              <a:t>also seen </a:t>
            </a:r>
            <a:r>
              <a:rPr lang="en-AU" sz="3200" dirty="0">
                <a:solidFill>
                  <a:srgbClr val="7030A0"/>
                </a:solidFill>
              </a:rPr>
              <a:t>in Dr Seuss’s Green Eggs and Ham. The poet has also mimicked Dr </a:t>
            </a:r>
            <a:r>
              <a:rPr lang="en-AU" sz="3200" dirty="0" smtClean="0">
                <a:solidFill>
                  <a:srgbClr val="7030A0"/>
                </a:solidFill>
              </a:rPr>
              <a:t>Seuss </a:t>
            </a:r>
            <a:r>
              <a:rPr lang="en-AU" sz="3200" dirty="0">
                <a:solidFill>
                  <a:srgbClr val="7030A0"/>
                </a:solidFill>
              </a:rPr>
              <a:t>in his use of metre to add a familiar rhythmic musicality to his poem. </a:t>
            </a:r>
            <a:r>
              <a:rPr lang="en-AU" sz="3200" dirty="0"/>
              <a:t>Here, therefore, intertextuality has aided satirical </a:t>
            </a:r>
            <a:r>
              <a:rPr lang="en-AU" sz="3200" dirty="0" smtClean="0"/>
              <a:t>humour </a:t>
            </a:r>
            <a:r>
              <a:rPr lang="en-AU" sz="3200" dirty="0"/>
              <a:t>as the poet has used an “American icon</a:t>
            </a:r>
            <a:r>
              <a:rPr lang="en-AU" sz="3200" dirty="0" smtClean="0"/>
              <a:t>”, Dr Seuss, </a:t>
            </a:r>
            <a:r>
              <a:rPr lang="en-AU" sz="3200" dirty="0"/>
              <a:t>to make fun </a:t>
            </a:r>
            <a:r>
              <a:rPr lang="en-AU" sz="3200" dirty="0" smtClean="0"/>
              <a:t>of, Obama, another “</a:t>
            </a:r>
            <a:r>
              <a:rPr lang="en-AU" sz="3200" dirty="0"/>
              <a:t>American icon”.</a:t>
            </a:r>
          </a:p>
          <a:p>
            <a:endParaRPr lang="en-AU" dirty="0"/>
          </a:p>
        </p:txBody>
      </p:sp>
    </p:spTree>
    <p:extLst>
      <p:ext uri="{BB962C8B-B14F-4D97-AF65-F5344CB8AC3E}">
        <p14:creationId xmlns:p14="http://schemas.microsoft.com/office/powerpoint/2010/main" val="643273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has intertextuality been used within the text?</a:t>
            </a:r>
            <a:r>
              <a:rPr lang="en-AU" b="1" dirty="0"/>
              <a:t/>
            </a:r>
            <a:br>
              <a:rPr lang="en-AU" b="1" dirty="0"/>
            </a:br>
            <a:endParaRPr lang="en-AU" dirty="0"/>
          </a:p>
        </p:txBody>
      </p:sp>
      <p:sp>
        <p:nvSpPr>
          <p:cNvPr id="3" name="Content Placeholder 2"/>
          <p:cNvSpPr>
            <a:spLocks noGrp="1"/>
          </p:cNvSpPr>
          <p:nvPr>
            <p:ph idx="1"/>
          </p:nvPr>
        </p:nvSpPr>
        <p:spPr>
          <a:xfrm>
            <a:off x="676274" y="2157732"/>
            <a:ext cx="10753725" cy="3967864"/>
          </a:xfrm>
        </p:spPr>
        <p:txBody>
          <a:bodyPr>
            <a:normAutofit/>
          </a:bodyPr>
          <a:lstStyle/>
          <a:p>
            <a:r>
              <a:rPr lang="en-AU" sz="3200" dirty="0" smtClean="0">
                <a:solidFill>
                  <a:srgbClr val="FF0000"/>
                </a:solidFill>
              </a:rPr>
              <a:t>Intertextuality </a:t>
            </a:r>
            <a:r>
              <a:rPr lang="en-AU" sz="3200" dirty="0">
                <a:solidFill>
                  <a:srgbClr val="FF0000"/>
                </a:solidFill>
              </a:rPr>
              <a:t>can be observed through the use of rhyme and metre within the text and has been used to aid satirical humour. </a:t>
            </a:r>
            <a:r>
              <a:rPr lang="en-AU" sz="3200" dirty="0">
                <a:solidFill>
                  <a:srgbClr val="7030A0"/>
                </a:solidFill>
              </a:rPr>
              <a:t>The poet has </a:t>
            </a:r>
            <a:r>
              <a:rPr lang="en-AU" sz="3200" dirty="0" smtClean="0">
                <a:solidFill>
                  <a:srgbClr val="7030A0"/>
                </a:solidFill>
              </a:rPr>
              <a:t>used a </a:t>
            </a:r>
            <a:r>
              <a:rPr lang="en-AU" sz="3200" dirty="0" err="1">
                <a:solidFill>
                  <a:srgbClr val="7030A0"/>
                </a:solidFill>
              </a:rPr>
              <a:t>aa</a:t>
            </a:r>
            <a:r>
              <a:rPr lang="en-AU" sz="3200" dirty="0" smtClean="0">
                <a:solidFill>
                  <a:srgbClr val="7030A0"/>
                </a:solidFill>
              </a:rPr>
              <a:t>, bb, cc, d, e, d </a:t>
            </a:r>
            <a:r>
              <a:rPr lang="en-AU" sz="3200" dirty="0">
                <a:solidFill>
                  <a:srgbClr val="7030A0"/>
                </a:solidFill>
              </a:rPr>
              <a:t>rhyming scheme as </a:t>
            </a:r>
            <a:r>
              <a:rPr lang="en-AU" sz="3200" dirty="0" smtClean="0">
                <a:solidFill>
                  <a:srgbClr val="7030A0"/>
                </a:solidFill>
              </a:rPr>
              <a:t>also seen </a:t>
            </a:r>
            <a:r>
              <a:rPr lang="en-AU" sz="3200" dirty="0">
                <a:solidFill>
                  <a:srgbClr val="7030A0"/>
                </a:solidFill>
              </a:rPr>
              <a:t>in Dr Seuss’s Green Eggs and Ham. The poet has also mimicked Dr </a:t>
            </a:r>
            <a:r>
              <a:rPr lang="en-AU" sz="3200" dirty="0" smtClean="0">
                <a:solidFill>
                  <a:srgbClr val="7030A0"/>
                </a:solidFill>
              </a:rPr>
              <a:t>Seuss </a:t>
            </a:r>
            <a:r>
              <a:rPr lang="en-AU" sz="3200" dirty="0">
                <a:solidFill>
                  <a:srgbClr val="7030A0"/>
                </a:solidFill>
              </a:rPr>
              <a:t>in his use of metre to add a familiar rhythmic musicality to his poem. </a:t>
            </a:r>
            <a:r>
              <a:rPr lang="en-AU" sz="3200" dirty="0">
                <a:solidFill>
                  <a:srgbClr val="00B050"/>
                </a:solidFill>
              </a:rPr>
              <a:t>Here, therefore, intertextuality has aided satirical </a:t>
            </a:r>
            <a:r>
              <a:rPr lang="en-AU" sz="3200" dirty="0" smtClean="0">
                <a:solidFill>
                  <a:srgbClr val="00B050"/>
                </a:solidFill>
              </a:rPr>
              <a:t>humour </a:t>
            </a:r>
            <a:r>
              <a:rPr lang="en-AU" sz="3200" dirty="0">
                <a:solidFill>
                  <a:srgbClr val="00B050"/>
                </a:solidFill>
              </a:rPr>
              <a:t>as the poet has used an “American icon</a:t>
            </a:r>
            <a:r>
              <a:rPr lang="en-AU" sz="3200" dirty="0" smtClean="0">
                <a:solidFill>
                  <a:srgbClr val="00B050"/>
                </a:solidFill>
              </a:rPr>
              <a:t>”, Dr Seuss, </a:t>
            </a:r>
            <a:r>
              <a:rPr lang="en-AU" sz="3200" dirty="0">
                <a:solidFill>
                  <a:srgbClr val="00B050"/>
                </a:solidFill>
              </a:rPr>
              <a:t>to make fun </a:t>
            </a:r>
            <a:r>
              <a:rPr lang="en-AU" sz="3200" dirty="0" smtClean="0">
                <a:solidFill>
                  <a:srgbClr val="00B050"/>
                </a:solidFill>
              </a:rPr>
              <a:t>of, Obama, another “</a:t>
            </a:r>
            <a:r>
              <a:rPr lang="en-AU" sz="3200" dirty="0">
                <a:solidFill>
                  <a:srgbClr val="00B050"/>
                </a:solidFill>
              </a:rPr>
              <a:t>American icon”.</a:t>
            </a:r>
          </a:p>
          <a:p>
            <a:endParaRPr lang="en-AU" dirty="0"/>
          </a:p>
        </p:txBody>
      </p:sp>
    </p:spTree>
    <p:extLst>
      <p:ext uri="{BB962C8B-B14F-4D97-AF65-F5344CB8AC3E}">
        <p14:creationId xmlns:p14="http://schemas.microsoft.com/office/powerpoint/2010/main" val="1567075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Now you try…</a:t>
            </a:r>
            <a:endParaRPr lang="en-AU" dirty="0"/>
          </a:p>
        </p:txBody>
      </p:sp>
      <p:sp>
        <p:nvSpPr>
          <p:cNvPr id="3" name="Content Placeholder 2"/>
          <p:cNvSpPr>
            <a:spLocks noGrp="1"/>
          </p:cNvSpPr>
          <p:nvPr>
            <p:ph idx="1"/>
          </p:nvPr>
        </p:nvSpPr>
        <p:spPr/>
        <p:txBody>
          <a:bodyPr>
            <a:normAutofit/>
          </a:bodyPr>
          <a:lstStyle/>
          <a:p>
            <a:r>
              <a:rPr lang="en-AU" sz="3000" dirty="0" smtClean="0"/>
              <a:t>In what ways has Dr Seuss used alliteration in the stanza below?</a:t>
            </a:r>
          </a:p>
        </p:txBody>
      </p:sp>
      <p:pic>
        <p:nvPicPr>
          <p:cNvPr id="4" name="Picture 3"/>
          <p:cNvPicPr>
            <a:picLocks noChangeAspect="1"/>
          </p:cNvPicPr>
          <p:nvPr/>
        </p:nvPicPr>
        <p:blipFill>
          <a:blip r:embed="rId2"/>
          <a:stretch>
            <a:fillRect/>
          </a:stretch>
        </p:blipFill>
        <p:spPr>
          <a:xfrm>
            <a:off x="3335628" y="2744343"/>
            <a:ext cx="5377540" cy="4113657"/>
          </a:xfrm>
          <a:prstGeom prst="rect">
            <a:avLst/>
          </a:prstGeom>
        </p:spPr>
      </p:pic>
    </p:spTree>
    <p:extLst>
      <p:ext uri="{BB962C8B-B14F-4D97-AF65-F5344CB8AC3E}">
        <p14:creationId xmlns:p14="http://schemas.microsoft.com/office/powerpoint/2010/main" val="1698326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Poetry and Lyrics</a:t>
            </a:r>
            <a:endParaRPr lang="en-AU" dirty="0"/>
          </a:p>
        </p:txBody>
      </p:sp>
      <p:sp>
        <p:nvSpPr>
          <p:cNvPr id="3" name="Subtitle 2"/>
          <p:cNvSpPr>
            <a:spLocks noGrp="1"/>
          </p:cNvSpPr>
          <p:nvPr>
            <p:ph type="subTitle" idx="1"/>
          </p:nvPr>
        </p:nvSpPr>
        <p:spPr/>
        <p:txBody>
          <a:bodyPr/>
          <a:lstStyle/>
          <a:p>
            <a:r>
              <a:rPr lang="en-AU" dirty="0" smtClean="0"/>
              <a:t>101 continued</a:t>
            </a:r>
            <a:endParaRPr lang="en-AU" dirty="0"/>
          </a:p>
        </p:txBody>
      </p:sp>
    </p:spTree>
    <p:extLst>
      <p:ext uri="{BB962C8B-B14F-4D97-AF65-F5344CB8AC3E}">
        <p14:creationId xmlns:p14="http://schemas.microsoft.com/office/powerpoint/2010/main" val="370682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909" y="499533"/>
            <a:ext cx="10628090" cy="1658198"/>
          </a:xfrm>
        </p:spPr>
        <p:txBody>
          <a:bodyPr/>
          <a:lstStyle/>
          <a:p>
            <a:r>
              <a:rPr lang="en-AU" dirty="0" smtClean="0"/>
              <a:t>S. E. E – one paragraph answers</a:t>
            </a:r>
            <a:endParaRPr lang="en-AU" dirty="0"/>
          </a:p>
        </p:txBody>
      </p:sp>
      <p:sp>
        <p:nvSpPr>
          <p:cNvPr id="4" name="TextBox 3"/>
          <p:cNvSpPr txBox="1"/>
          <p:nvPr/>
        </p:nvSpPr>
        <p:spPr>
          <a:xfrm>
            <a:off x="801909" y="1751526"/>
            <a:ext cx="10483403" cy="4524315"/>
          </a:xfrm>
          <a:prstGeom prst="rect">
            <a:avLst/>
          </a:prstGeom>
          <a:noFill/>
        </p:spPr>
        <p:txBody>
          <a:bodyPr wrap="square" rtlCol="0">
            <a:spAutoFit/>
          </a:bodyPr>
          <a:lstStyle/>
          <a:p>
            <a:pPr defTabSz="457200"/>
            <a:endParaRPr lang="en-AU" dirty="0">
              <a:solidFill>
                <a:prstClr val="black"/>
              </a:solidFill>
            </a:endParaRPr>
          </a:p>
          <a:p>
            <a:pPr defTabSz="457200"/>
            <a:r>
              <a:rPr lang="en-AU" sz="5400" dirty="0">
                <a:solidFill>
                  <a:prstClr val="black"/>
                </a:solidFill>
              </a:rPr>
              <a:t>S = Statement</a:t>
            </a:r>
          </a:p>
          <a:p>
            <a:pPr defTabSz="457200"/>
            <a:endParaRPr lang="en-AU" sz="5400" dirty="0">
              <a:solidFill>
                <a:prstClr val="black"/>
              </a:solidFill>
            </a:endParaRPr>
          </a:p>
          <a:p>
            <a:pPr defTabSz="457200"/>
            <a:r>
              <a:rPr lang="en-AU" sz="5400" dirty="0">
                <a:solidFill>
                  <a:prstClr val="black"/>
                </a:solidFill>
              </a:rPr>
              <a:t>E = Example</a:t>
            </a:r>
          </a:p>
          <a:p>
            <a:pPr defTabSz="457200"/>
            <a:r>
              <a:rPr lang="en-AU" sz="5400" dirty="0">
                <a:solidFill>
                  <a:prstClr val="black"/>
                </a:solidFill>
              </a:rPr>
              <a:t> </a:t>
            </a:r>
          </a:p>
          <a:p>
            <a:pPr defTabSz="457200"/>
            <a:r>
              <a:rPr lang="en-AU" sz="5400" dirty="0">
                <a:solidFill>
                  <a:prstClr val="black"/>
                </a:solidFill>
              </a:rPr>
              <a:t>E = Elaboration</a:t>
            </a:r>
          </a:p>
        </p:txBody>
      </p:sp>
    </p:spTree>
    <p:extLst>
      <p:ext uri="{BB962C8B-B14F-4D97-AF65-F5344CB8AC3E}">
        <p14:creationId xmlns:p14="http://schemas.microsoft.com/office/powerpoint/2010/main" val="361514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has intertextuality been used within the text?</a:t>
            </a:r>
            <a:r>
              <a:rPr lang="en-AU" b="1" dirty="0"/>
              <a:t/>
            </a:r>
            <a:br>
              <a:rPr lang="en-AU" b="1" dirty="0"/>
            </a:br>
            <a:endParaRPr lang="en-AU" dirty="0"/>
          </a:p>
        </p:txBody>
      </p:sp>
      <p:sp>
        <p:nvSpPr>
          <p:cNvPr id="3" name="Content Placeholder 2"/>
          <p:cNvSpPr>
            <a:spLocks noGrp="1"/>
          </p:cNvSpPr>
          <p:nvPr>
            <p:ph idx="1"/>
          </p:nvPr>
        </p:nvSpPr>
        <p:spPr>
          <a:xfrm>
            <a:off x="676274" y="2157732"/>
            <a:ext cx="10753725" cy="3967864"/>
          </a:xfrm>
        </p:spPr>
        <p:txBody>
          <a:bodyPr>
            <a:normAutofit/>
          </a:bodyPr>
          <a:lstStyle/>
          <a:p>
            <a:r>
              <a:rPr lang="en-AU" sz="3200" dirty="0" smtClean="0">
                <a:solidFill>
                  <a:srgbClr val="FF0000"/>
                </a:solidFill>
              </a:rPr>
              <a:t>Intertextuality </a:t>
            </a:r>
            <a:r>
              <a:rPr lang="en-AU" sz="3200" dirty="0">
                <a:solidFill>
                  <a:srgbClr val="FF0000"/>
                </a:solidFill>
              </a:rPr>
              <a:t>can be observed through the use of rhyme and metre within the text and has been used to aid satirical humour. </a:t>
            </a:r>
            <a:r>
              <a:rPr lang="en-AU" sz="3200" dirty="0">
                <a:solidFill>
                  <a:srgbClr val="7030A0"/>
                </a:solidFill>
              </a:rPr>
              <a:t>The poet has </a:t>
            </a:r>
            <a:r>
              <a:rPr lang="en-AU" sz="3200" dirty="0" smtClean="0">
                <a:solidFill>
                  <a:srgbClr val="7030A0"/>
                </a:solidFill>
              </a:rPr>
              <a:t>used a </a:t>
            </a:r>
            <a:r>
              <a:rPr lang="en-AU" sz="3200" dirty="0" err="1">
                <a:solidFill>
                  <a:srgbClr val="7030A0"/>
                </a:solidFill>
              </a:rPr>
              <a:t>aa</a:t>
            </a:r>
            <a:r>
              <a:rPr lang="en-AU" sz="3200" dirty="0" smtClean="0">
                <a:solidFill>
                  <a:srgbClr val="7030A0"/>
                </a:solidFill>
              </a:rPr>
              <a:t>, bb, cc, d, e, d </a:t>
            </a:r>
            <a:r>
              <a:rPr lang="en-AU" sz="3200" dirty="0">
                <a:solidFill>
                  <a:srgbClr val="7030A0"/>
                </a:solidFill>
              </a:rPr>
              <a:t>rhyming scheme as </a:t>
            </a:r>
            <a:r>
              <a:rPr lang="en-AU" sz="3200" dirty="0" smtClean="0">
                <a:solidFill>
                  <a:srgbClr val="7030A0"/>
                </a:solidFill>
              </a:rPr>
              <a:t>also seen </a:t>
            </a:r>
            <a:r>
              <a:rPr lang="en-AU" sz="3200" dirty="0">
                <a:solidFill>
                  <a:srgbClr val="7030A0"/>
                </a:solidFill>
              </a:rPr>
              <a:t>in Dr Seuss’s Green Eggs and Ham. The poet has also mimicked Dr </a:t>
            </a:r>
            <a:r>
              <a:rPr lang="en-AU" sz="3200" dirty="0" smtClean="0">
                <a:solidFill>
                  <a:srgbClr val="7030A0"/>
                </a:solidFill>
              </a:rPr>
              <a:t>Seuss </a:t>
            </a:r>
            <a:r>
              <a:rPr lang="en-AU" sz="3200" dirty="0">
                <a:solidFill>
                  <a:srgbClr val="7030A0"/>
                </a:solidFill>
              </a:rPr>
              <a:t>in his use of metre to add a familiar rhythmic musicality to his poem. </a:t>
            </a:r>
            <a:r>
              <a:rPr lang="en-AU" sz="3200" dirty="0">
                <a:solidFill>
                  <a:srgbClr val="00B050"/>
                </a:solidFill>
              </a:rPr>
              <a:t>Here, therefore, intertextuality has aided satirical </a:t>
            </a:r>
            <a:r>
              <a:rPr lang="en-AU" sz="3200" dirty="0" smtClean="0">
                <a:solidFill>
                  <a:srgbClr val="00B050"/>
                </a:solidFill>
              </a:rPr>
              <a:t>humour </a:t>
            </a:r>
            <a:r>
              <a:rPr lang="en-AU" sz="3200" dirty="0">
                <a:solidFill>
                  <a:srgbClr val="00B050"/>
                </a:solidFill>
              </a:rPr>
              <a:t>as the poet has used an “American icon</a:t>
            </a:r>
            <a:r>
              <a:rPr lang="en-AU" sz="3200" dirty="0" smtClean="0">
                <a:solidFill>
                  <a:srgbClr val="00B050"/>
                </a:solidFill>
              </a:rPr>
              <a:t>”, Dr Seuss, </a:t>
            </a:r>
            <a:r>
              <a:rPr lang="en-AU" sz="3200" dirty="0">
                <a:solidFill>
                  <a:srgbClr val="00B050"/>
                </a:solidFill>
              </a:rPr>
              <a:t>to make fun </a:t>
            </a:r>
            <a:r>
              <a:rPr lang="en-AU" sz="3200" dirty="0" smtClean="0">
                <a:solidFill>
                  <a:srgbClr val="00B050"/>
                </a:solidFill>
              </a:rPr>
              <a:t>of, Obama, another “</a:t>
            </a:r>
            <a:r>
              <a:rPr lang="en-AU" sz="3200" dirty="0">
                <a:solidFill>
                  <a:srgbClr val="00B050"/>
                </a:solidFill>
              </a:rPr>
              <a:t>American icon”.</a:t>
            </a:r>
          </a:p>
          <a:p>
            <a:endParaRPr lang="en-AU" dirty="0"/>
          </a:p>
        </p:txBody>
      </p:sp>
    </p:spTree>
    <p:extLst>
      <p:ext uri="{BB962C8B-B14F-4D97-AF65-F5344CB8AC3E}">
        <p14:creationId xmlns:p14="http://schemas.microsoft.com/office/powerpoint/2010/main" val="1838161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37" y="41813"/>
            <a:ext cx="10772775" cy="1658198"/>
          </a:xfrm>
        </p:spPr>
        <p:txBody>
          <a:bodyPr/>
          <a:lstStyle/>
          <a:p>
            <a:r>
              <a:rPr lang="en-AU" dirty="0" smtClean="0"/>
              <a:t>Another example…</a:t>
            </a:r>
            <a:endParaRPr lang="en-AU" dirty="0"/>
          </a:p>
        </p:txBody>
      </p:sp>
      <p:sp>
        <p:nvSpPr>
          <p:cNvPr id="3" name="Content Placeholder 2"/>
          <p:cNvSpPr>
            <a:spLocks noGrp="1"/>
          </p:cNvSpPr>
          <p:nvPr>
            <p:ph idx="1"/>
          </p:nvPr>
        </p:nvSpPr>
        <p:spPr>
          <a:xfrm>
            <a:off x="0" y="1197735"/>
            <a:ext cx="12191999" cy="5441604"/>
          </a:xfrm>
        </p:spPr>
        <p:txBody>
          <a:bodyPr>
            <a:noAutofit/>
          </a:bodyPr>
          <a:lstStyle/>
          <a:p>
            <a:r>
              <a:rPr lang="en-AU" sz="2800" b="1" dirty="0" smtClean="0"/>
              <a:t>How is “relationships”, as a theme, established within </a:t>
            </a:r>
            <a:r>
              <a:rPr lang="en-AU" sz="2800" b="1" i="1" dirty="0" smtClean="0"/>
              <a:t>Brother </a:t>
            </a:r>
            <a:r>
              <a:rPr lang="en-AU" sz="2800" b="1" dirty="0" smtClean="0"/>
              <a:t>by Matt Corby?</a:t>
            </a:r>
          </a:p>
          <a:p>
            <a:endParaRPr lang="en-AU" sz="2800" dirty="0" smtClean="0"/>
          </a:p>
          <a:p>
            <a:r>
              <a:rPr lang="en-AU" sz="2800" dirty="0" smtClean="0">
                <a:solidFill>
                  <a:schemeClr val="tx1"/>
                </a:solidFill>
              </a:rPr>
              <a:t>Matt Corby establishes “relationships” early in the lyrics of </a:t>
            </a:r>
            <a:r>
              <a:rPr lang="en-AU" sz="2800" i="1" dirty="0" smtClean="0">
                <a:solidFill>
                  <a:schemeClr val="tx1"/>
                </a:solidFill>
              </a:rPr>
              <a:t>Brother </a:t>
            </a:r>
            <a:r>
              <a:rPr lang="en-AU" sz="2800" dirty="0" smtClean="0">
                <a:solidFill>
                  <a:schemeClr val="tx1"/>
                </a:solidFill>
              </a:rPr>
              <a:t>using metaphor. The first line </a:t>
            </a:r>
            <a:r>
              <a:rPr lang="en-AU" sz="2800" dirty="0">
                <a:solidFill>
                  <a:schemeClr val="tx1"/>
                </a:solidFill>
              </a:rPr>
              <a:t>of the first stanza </a:t>
            </a:r>
            <a:r>
              <a:rPr lang="en-AU" sz="2800" dirty="0" smtClean="0">
                <a:solidFill>
                  <a:schemeClr val="tx1"/>
                </a:solidFill>
              </a:rPr>
              <a:t>states “sleep </a:t>
            </a:r>
            <a:r>
              <a:rPr lang="en-AU" sz="2800" dirty="0">
                <a:solidFill>
                  <a:schemeClr val="tx1"/>
                </a:solidFill>
              </a:rPr>
              <a:t>now under my </a:t>
            </a:r>
            <a:r>
              <a:rPr lang="en-AU" sz="2800" dirty="0" smtClean="0">
                <a:solidFill>
                  <a:schemeClr val="tx1"/>
                </a:solidFill>
              </a:rPr>
              <a:t>skin”. The use of this metaphor creates, for the listener or reader, an image of discomfort. This metaphor suggests that a key theme within the lyrics will concern a repressive relationship. The suggestion that the relationship is “under my skin” illustrates that the relationship is one which the narrator finds uncomfortable and even repressive</a:t>
            </a:r>
            <a:r>
              <a:rPr lang="en-AU" sz="2800" dirty="0">
                <a:solidFill>
                  <a:schemeClr val="tx1"/>
                </a:solidFill>
              </a:rPr>
              <a:t>. </a:t>
            </a:r>
            <a:r>
              <a:rPr lang="en-AU" sz="2800" dirty="0" smtClean="0">
                <a:solidFill>
                  <a:schemeClr val="tx1"/>
                </a:solidFill>
              </a:rPr>
              <a:t>Matt Corby reinforces the use of metaphor in the first line by continuing with further metaphor in the third and fourth lines of the first stanza. Corby suggests that his “brother” can “conjure the wind” to “ease my mind”.  The conjuring of the wind is a metaphor for manipulation and therefore these lines suggest that the “brother” is able to ease discomfort with manipulation. This supports the establishment of a repressive relationship within the lyrics.</a:t>
            </a:r>
          </a:p>
        </p:txBody>
      </p:sp>
    </p:spTree>
    <p:extLst>
      <p:ext uri="{BB962C8B-B14F-4D97-AF65-F5344CB8AC3E}">
        <p14:creationId xmlns:p14="http://schemas.microsoft.com/office/powerpoint/2010/main" val="1176098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37" y="41813"/>
            <a:ext cx="10772775" cy="1658198"/>
          </a:xfrm>
        </p:spPr>
        <p:txBody>
          <a:bodyPr/>
          <a:lstStyle/>
          <a:p>
            <a:r>
              <a:rPr lang="en-AU" dirty="0" smtClean="0"/>
              <a:t>Another example…</a:t>
            </a:r>
            <a:endParaRPr lang="en-AU" dirty="0"/>
          </a:p>
        </p:txBody>
      </p:sp>
      <p:sp>
        <p:nvSpPr>
          <p:cNvPr id="3" name="Content Placeholder 2"/>
          <p:cNvSpPr>
            <a:spLocks noGrp="1"/>
          </p:cNvSpPr>
          <p:nvPr>
            <p:ph idx="1"/>
          </p:nvPr>
        </p:nvSpPr>
        <p:spPr>
          <a:xfrm>
            <a:off x="0" y="1197735"/>
            <a:ext cx="12191999" cy="5441604"/>
          </a:xfrm>
        </p:spPr>
        <p:txBody>
          <a:bodyPr>
            <a:noAutofit/>
          </a:bodyPr>
          <a:lstStyle/>
          <a:p>
            <a:r>
              <a:rPr lang="en-AU" sz="2800" b="1" dirty="0" smtClean="0"/>
              <a:t>How is “relationships”, as a theme, established within </a:t>
            </a:r>
            <a:r>
              <a:rPr lang="en-AU" sz="2800" b="1" i="1" dirty="0" smtClean="0"/>
              <a:t>Brother </a:t>
            </a:r>
            <a:r>
              <a:rPr lang="en-AU" sz="2800" b="1" dirty="0" smtClean="0"/>
              <a:t>by Matt Corby?</a:t>
            </a:r>
          </a:p>
          <a:p>
            <a:endParaRPr lang="en-AU" sz="2800" dirty="0" smtClean="0"/>
          </a:p>
          <a:p>
            <a:r>
              <a:rPr lang="en-AU" sz="2800" dirty="0" smtClean="0">
                <a:solidFill>
                  <a:srgbClr val="FF0000"/>
                </a:solidFill>
              </a:rPr>
              <a:t>Matt Corby establishes “relationships” early in the lyrics of </a:t>
            </a:r>
            <a:r>
              <a:rPr lang="en-AU" sz="2800" i="1" dirty="0" smtClean="0">
                <a:solidFill>
                  <a:srgbClr val="FF0000"/>
                </a:solidFill>
              </a:rPr>
              <a:t>Brother </a:t>
            </a:r>
            <a:r>
              <a:rPr lang="en-AU" sz="2800" dirty="0" smtClean="0">
                <a:solidFill>
                  <a:srgbClr val="FF0000"/>
                </a:solidFill>
              </a:rPr>
              <a:t>using metaphor. </a:t>
            </a:r>
            <a:r>
              <a:rPr lang="en-AU" sz="2800" dirty="0" smtClean="0">
                <a:solidFill>
                  <a:srgbClr val="7030A0"/>
                </a:solidFill>
              </a:rPr>
              <a:t>The first line </a:t>
            </a:r>
            <a:r>
              <a:rPr lang="en-AU" sz="2800" dirty="0">
                <a:solidFill>
                  <a:srgbClr val="7030A0"/>
                </a:solidFill>
              </a:rPr>
              <a:t>of the first stanza </a:t>
            </a:r>
            <a:r>
              <a:rPr lang="en-AU" sz="2800" dirty="0" smtClean="0">
                <a:solidFill>
                  <a:srgbClr val="7030A0"/>
                </a:solidFill>
              </a:rPr>
              <a:t>states “sleep </a:t>
            </a:r>
            <a:r>
              <a:rPr lang="en-AU" sz="2800" dirty="0">
                <a:solidFill>
                  <a:srgbClr val="7030A0"/>
                </a:solidFill>
              </a:rPr>
              <a:t>now under my </a:t>
            </a:r>
            <a:r>
              <a:rPr lang="en-AU" sz="2800" dirty="0" smtClean="0">
                <a:solidFill>
                  <a:srgbClr val="7030A0"/>
                </a:solidFill>
              </a:rPr>
              <a:t>skin”. The use of this metaphor creates, for the listener or reader, an image of discomfort. </a:t>
            </a:r>
            <a:r>
              <a:rPr lang="en-AU" sz="2800" dirty="0" smtClean="0">
                <a:solidFill>
                  <a:srgbClr val="00B050"/>
                </a:solidFill>
              </a:rPr>
              <a:t>This metaphor suggests that a key theme within the lyrics will concern a repressive relationship. The suggestion that the relationship is “under my skin” illustrates that the relationship is one which the narrator finds uncomfortable and even repressive</a:t>
            </a:r>
            <a:r>
              <a:rPr lang="en-AU" sz="2800" dirty="0">
                <a:solidFill>
                  <a:srgbClr val="00B050"/>
                </a:solidFill>
              </a:rPr>
              <a:t>. </a:t>
            </a:r>
            <a:r>
              <a:rPr lang="en-AU" sz="2800" dirty="0" smtClean="0">
                <a:solidFill>
                  <a:srgbClr val="7030A0"/>
                </a:solidFill>
              </a:rPr>
              <a:t>Matt Corby reinforces the use of metaphor in the first line by continuing with further metaphor in the third and fourth lines of the first stanza. Corby suggests that his “brother” can “conjure the wind” to “ease my mind”. </a:t>
            </a:r>
            <a:r>
              <a:rPr lang="en-AU" sz="2800" dirty="0" smtClean="0"/>
              <a:t> </a:t>
            </a:r>
            <a:r>
              <a:rPr lang="en-AU" sz="2800" dirty="0" smtClean="0">
                <a:solidFill>
                  <a:srgbClr val="00B050"/>
                </a:solidFill>
              </a:rPr>
              <a:t>The conjuring of the wind is a metaphor for manipulation and therefore these lines suggest that the “brother” is able to ease discomfort with manipulation. This supports the establishment of a repressive relationship within the lyrics.</a:t>
            </a:r>
          </a:p>
        </p:txBody>
      </p:sp>
    </p:spTree>
    <p:extLst>
      <p:ext uri="{BB962C8B-B14F-4D97-AF65-F5344CB8AC3E}">
        <p14:creationId xmlns:p14="http://schemas.microsoft.com/office/powerpoint/2010/main" val="2121690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T.E.E.L. structure</a:t>
            </a:r>
            <a:endParaRPr lang="en-AU" dirty="0"/>
          </a:p>
        </p:txBody>
      </p:sp>
      <p:sp>
        <p:nvSpPr>
          <p:cNvPr id="3" name="Content Placeholder 2"/>
          <p:cNvSpPr>
            <a:spLocks noGrp="1"/>
          </p:cNvSpPr>
          <p:nvPr>
            <p:ph idx="1"/>
          </p:nvPr>
        </p:nvSpPr>
        <p:spPr>
          <a:xfrm>
            <a:off x="393320" y="1928207"/>
            <a:ext cx="11506759" cy="4176379"/>
          </a:xfrm>
        </p:spPr>
        <p:txBody>
          <a:bodyPr>
            <a:normAutofit lnSpcReduction="10000"/>
          </a:bodyPr>
          <a:lstStyle/>
          <a:p>
            <a:pPr algn="r"/>
            <a:endParaRPr lang="en-AU" dirty="0" smtClean="0"/>
          </a:p>
          <a:p>
            <a:pPr algn="r"/>
            <a:r>
              <a:rPr lang="en-AU" sz="3200" dirty="0" smtClean="0"/>
              <a:t>TOPIC SENTENCE</a:t>
            </a:r>
          </a:p>
          <a:p>
            <a:pPr algn="r"/>
            <a:endParaRPr lang="en-AU" sz="3200" dirty="0"/>
          </a:p>
          <a:p>
            <a:pPr algn="r"/>
            <a:r>
              <a:rPr lang="en-AU" sz="3200" dirty="0" smtClean="0"/>
              <a:t>EXAMPLE</a:t>
            </a:r>
          </a:p>
          <a:p>
            <a:pPr algn="r"/>
            <a:endParaRPr lang="en-AU" sz="3200" dirty="0"/>
          </a:p>
          <a:p>
            <a:pPr algn="r"/>
            <a:r>
              <a:rPr lang="en-AU" sz="3200" dirty="0" smtClean="0"/>
              <a:t>EXPLAIN</a:t>
            </a:r>
          </a:p>
          <a:p>
            <a:pPr algn="r"/>
            <a:endParaRPr lang="en-AU" sz="3200" dirty="0"/>
          </a:p>
          <a:p>
            <a:pPr algn="r"/>
            <a:r>
              <a:rPr lang="en-AU" sz="3200" dirty="0" smtClean="0"/>
              <a:t>LINK </a:t>
            </a:r>
            <a:endParaRPr lang="en-AU" sz="3200" dirty="0"/>
          </a:p>
        </p:txBody>
      </p:sp>
      <p:sp>
        <p:nvSpPr>
          <p:cNvPr id="7" name="Rectangle 6"/>
          <p:cNvSpPr/>
          <p:nvPr/>
        </p:nvSpPr>
        <p:spPr>
          <a:xfrm>
            <a:off x="4730539" y="2131819"/>
            <a:ext cx="732072" cy="923330"/>
          </a:xfrm>
          <a:prstGeom prst="rect">
            <a:avLst/>
          </a:prstGeom>
          <a:noFill/>
        </p:spPr>
        <p:txBody>
          <a:bodyPr wrap="square" lIns="91440" tIns="45720" rIns="91440" bIns="45720">
            <a:spAutoFit/>
          </a:bodyPr>
          <a:lstStyle/>
          <a:p>
            <a:pPr algn="ctr" defTabSz="457200"/>
            <a:r>
              <a:rPr lang="en-US" sz="5400" b="1" spc="50" dirty="0">
                <a:ln w="9525" cmpd="sng">
                  <a:solidFill>
                    <a:srgbClr val="50B4C8"/>
                  </a:solidFill>
                  <a:prstDash val="solid"/>
                </a:ln>
                <a:solidFill>
                  <a:srgbClr val="70AD47">
                    <a:tint val="1000"/>
                  </a:srgbClr>
                </a:solidFill>
                <a:effectLst>
                  <a:glow rad="38100">
                    <a:srgbClr val="50B4C8">
                      <a:alpha val="40000"/>
                    </a:srgbClr>
                  </a:glow>
                </a:effectLst>
              </a:rPr>
              <a:t>T</a:t>
            </a:r>
          </a:p>
        </p:txBody>
      </p:sp>
      <p:sp>
        <p:nvSpPr>
          <p:cNvPr id="8" name="Rectangle 7"/>
          <p:cNvSpPr/>
          <p:nvPr/>
        </p:nvSpPr>
        <p:spPr>
          <a:xfrm>
            <a:off x="4875624" y="4105631"/>
            <a:ext cx="522899" cy="923330"/>
          </a:xfrm>
          <a:prstGeom prst="rect">
            <a:avLst/>
          </a:prstGeom>
          <a:noFill/>
        </p:spPr>
        <p:txBody>
          <a:bodyPr wrap="none" lIns="91440" tIns="45720" rIns="91440" bIns="45720">
            <a:spAutoFit/>
          </a:bodyPr>
          <a:lstStyle/>
          <a:p>
            <a:pPr algn="ctr" defTabSz="457200"/>
            <a:r>
              <a:rPr lang="en-US" sz="5400" b="1" spc="50" dirty="0">
                <a:ln w="9525" cmpd="sng">
                  <a:solidFill>
                    <a:srgbClr val="50B4C8"/>
                  </a:solidFill>
                  <a:prstDash val="solid"/>
                </a:ln>
                <a:solidFill>
                  <a:srgbClr val="70AD47">
                    <a:tint val="1000"/>
                  </a:srgbClr>
                </a:solidFill>
                <a:effectLst>
                  <a:glow rad="38100">
                    <a:srgbClr val="50B4C8">
                      <a:alpha val="40000"/>
                    </a:srgbClr>
                  </a:glow>
                </a:effectLst>
              </a:rPr>
              <a:t>E</a:t>
            </a:r>
          </a:p>
        </p:txBody>
      </p:sp>
      <p:sp>
        <p:nvSpPr>
          <p:cNvPr id="9" name="Rectangle 8"/>
          <p:cNvSpPr/>
          <p:nvPr/>
        </p:nvSpPr>
        <p:spPr>
          <a:xfrm>
            <a:off x="4835125" y="3104135"/>
            <a:ext cx="522899" cy="923330"/>
          </a:xfrm>
          <a:prstGeom prst="rect">
            <a:avLst/>
          </a:prstGeom>
          <a:noFill/>
        </p:spPr>
        <p:txBody>
          <a:bodyPr wrap="none" lIns="91440" tIns="45720" rIns="91440" bIns="45720">
            <a:spAutoFit/>
          </a:bodyPr>
          <a:lstStyle/>
          <a:p>
            <a:pPr algn="ctr" defTabSz="457200"/>
            <a:r>
              <a:rPr lang="en-US" sz="5400" b="1" spc="50" dirty="0">
                <a:ln w="9525" cmpd="sng">
                  <a:solidFill>
                    <a:srgbClr val="50B4C8"/>
                  </a:solidFill>
                  <a:prstDash val="solid"/>
                </a:ln>
                <a:solidFill>
                  <a:srgbClr val="70AD47">
                    <a:tint val="1000"/>
                  </a:srgbClr>
                </a:solidFill>
                <a:effectLst>
                  <a:glow rad="38100">
                    <a:srgbClr val="50B4C8">
                      <a:alpha val="40000"/>
                    </a:srgbClr>
                  </a:glow>
                </a:effectLst>
              </a:rPr>
              <a:t>E</a:t>
            </a:r>
          </a:p>
        </p:txBody>
      </p:sp>
      <p:sp>
        <p:nvSpPr>
          <p:cNvPr id="10" name="Rectangle 9"/>
          <p:cNvSpPr/>
          <p:nvPr/>
        </p:nvSpPr>
        <p:spPr>
          <a:xfrm>
            <a:off x="4922111" y="5028961"/>
            <a:ext cx="476412" cy="923330"/>
          </a:xfrm>
          <a:prstGeom prst="rect">
            <a:avLst/>
          </a:prstGeom>
          <a:noFill/>
        </p:spPr>
        <p:txBody>
          <a:bodyPr wrap="none" lIns="91440" tIns="45720" rIns="91440" bIns="45720">
            <a:spAutoFit/>
          </a:bodyPr>
          <a:lstStyle/>
          <a:p>
            <a:pPr algn="ctr" defTabSz="457200"/>
            <a:r>
              <a:rPr lang="en-US" sz="5400" b="1" spc="50" dirty="0">
                <a:ln w="9525" cmpd="sng">
                  <a:solidFill>
                    <a:srgbClr val="50B4C8"/>
                  </a:solidFill>
                  <a:prstDash val="solid"/>
                </a:ln>
                <a:solidFill>
                  <a:srgbClr val="70AD47">
                    <a:tint val="1000"/>
                  </a:srgbClr>
                </a:solidFill>
                <a:effectLst>
                  <a:glow rad="38100">
                    <a:srgbClr val="50B4C8">
                      <a:alpha val="40000"/>
                    </a:srgbClr>
                  </a:glow>
                </a:effectLst>
              </a:rPr>
              <a:t>L</a:t>
            </a:r>
          </a:p>
        </p:txBody>
      </p:sp>
      <p:sp>
        <p:nvSpPr>
          <p:cNvPr id="11" name="Right Arrow 10"/>
          <p:cNvSpPr/>
          <p:nvPr/>
        </p:nvSpPr>
        <p:spPr>
          <a:xfrm>
            <a:off x="5457622" y="2593241"/>
            <a:ext cx="927197" cy="105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pic>
        <p:nvPicPr>
          <p:cNvPr id="12" name="Picture 11"/>
          <p:cNvPicPr>
            <a:picLocks noChangeAspect="1"/>
          </p:cNvPicPr>
          <p:nvPr/>
        </p:nvPicPr>
        <p:blipFill>
          <a:blip r:embed="rId2"/>
          <a:stretch>
            <a:fillRect/>
          </a:stretch>
        </p:blipFill>
        <p:spPr>
          <a:xfrm>
            <a:off x="5469904" y="3537668"/>
            <a:ext cx="914916" cy="173600"/>
          </a:xfrm>
          <a:prstGeom prst="rect">
            <a:avLst/>
          </a:prstGeom>
        </p:spPr>
      </p:pic>
      <p:pic>
        <p:nvPicPr>
          <p:cNvPr id="13" name="Picture 12"/>
          <p:cNvPicPr>
            <a:picLocks noChangeAspect="1"/>
          </p:cNvPicPr>
          <p:nvPr/>
        </p:nvPicPr>
        <p:blipFill>
          <a:blip r:embed="rId2"/>
          <a:stretch>
            <a:fillRect/>
          </a:stretch>
        </p:blipFill>
        <p:spPr>
          <a:xfrm>
            <a:off x="5501587" y="4458138"/>
            <a:ext cx="883233" cy="167588"/>
          </a:xfrm>
          <a:prstGeom prst="rect">
            <a:avLst/>
          </a:prstGeom>
        </p:spPr>
      </p:pic>
      <p:pic>
        <p:nvPicPr>
          <p:cNvPr id="14" name="Picture 13"/>
          <p:cNvPicPr>
            <a:picLocks noChangeAspect="1"/>
          </p:cNvPicPr>
          <p:nvPr/>
        </p:nvPicPr>
        <p:blipFill>
          <a:blip r:embed="rId2"/>
          <a:stretch>
            <a:fillRect/>
          </a:stretch>
        </p:blipFill>
        <p:spPr>
          <a:xfrm>
            <a:off x="5462611" y="5464868"/>
            <a:ext cx="922209" cy="174984"/>
          </a:xfrm>
          <a:prstGeom prst="rect">
            <a:avLst/>
          </a:prstGeom>
        </p:spPr>
      </p:pic>
      <p:sp>
        <p:nvSpPr>
          <p:cNvPr id="4" name="TextBox 3"/>
          <p:cNvSpPr txBox="1"/>
          <p:nvPr/>
        </p:nvSpPr>
        <p:spPr>
          <a:xfrm rot="20448998">
            <a:off x="255371" y="2965986"/>
            <a:ext cx="4425476"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a:r>
              <a:rPr lang="en-AU" sz="4000" dirty="0">
                <a:solidFill>
                  <a:prstClr val="black"/>
                </a:solidFill>
              </a:rPr>
              <a:t>For answers with more than one paragraph</a:t>
            </a:r>
          </a:p>
        </p:txBody>
      </p:sp>
    </p:spTree>
    <p:extLst>
      <p:ext uri="{BB962C8B-B14F-4D97-AF65-F5344CB8AC3E}">
        <p14:creationId xmlns:p14="http://schemas.microsoft.com/office/powerpoint/2010/main" val="321175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909" y="499533"/>
            <a:ext cx="10628090" cy="1658198"/>
          </a:xfrm>
        </p:spPr>
        <p:txBody>
          <a:bodyPr/>
          <a:lstStyle/>
          <a:p>
            <a:r>
              <a:rPr lang="en-AU" dirty="0" smtClean="0"/>
              <a:t>S. E. E – one paragraph answers</a:t>
            </a:r>
            <a:endParaRPr lang="en-AU" dirty="0"/>
          </a:p>
        </p:txBody>
      </p:sp>
      <p:sp>
        <p:nvSpPr>
          <p:cNvPr id="4" name="TextBox 3"/>
          <p:cNvSpPr txBox="1"/>
          <p:nvPr/>
        </p:nvSpPr>
        <p:spPr>
          <a:xfrm>
            <a:off x="801909" y="1751526"/>
            <a:ext cx="10483403" cy="4524315"/>
          </a:xfrm>
          <a:prstGeom prst="rect">
            <a:avLst/>
          </a:prstGeom>
          <a:noFill/>
        </p:spPr>
        <p:txBody>
          <a:bodyPr wrap="square" rtlCol="0">
            <a:spAutoFit/>
          </a:bodyPr>
          <a:lstStyle/>
          <a:p>
            <a:pPr defTabSz="457200"/>
            <a:endParaRPr lang="en-AU" dirty="0">
              <a:solidFill>
                <a:prstClr val="black"/>
              </a:solidFill>
            </a:endParaRPr>
          </a:p>
          <a:p>
            <a:pPr defTabSz="457200"/>
            <a:r>
              <a:rPr lang="en-AU" sz="5400" dirty="0">
                <a:solidFill>
                  <a:prstClr val="black"/>
                </a:solidFill>
              </a:rPr>
              <a:t>S = Statement</a:t>
            </a:r>
          </a:p>
          <a:p>
            <a:pPr defTabSz="457200"/>
            <a:endParaRPr lang="en-AU" sz="5400" dirty="0">
              <a:solidFill>
                <a:prstClr val="black"/>
              </a:solidFill>
            </a:endParaRPr>
          </a:p>
          <a:p>
            <a:pPr defTabSz="457200"/>
            <a:r>
              <a:rPr lang="en-AU" sz="5400" dirty="0">
                <a:solidFill>
                  <a:prstClr val="black"/>
                </a:solidFill>
              </a:rPr>
              <a:t>E = Example</a:t>
            </a:r>
          </a:p>
          <a:p>
            <a:pPr defTabSz="457200"/>
            <a:r>
              <a:rPr lang="en-AU" sz="5400" dirty="0">
                <a:solidFill>
                  <a:prstClr val="black"/>
                </a:solidFill>
              </a:rPr>
              <a:t> </a:t>
            </a:r>
          </a:p>
          <a:p>
            <a:pPr defTabSz="457200"/>
            <a:r>
              <a:rPr lang="en-AU" sz="5400" dirty="0">
                <a:solidFill>
                  <a:prstClr val="black"/>
                </a:solidFill>
              </a:rPr>
              <a:t>E = Elaboration</a:t>
            </a:r>
          </a:p>
        </p:txBody>
      </p:sp>
    </p:spTree>
    <p:extLst>
      <p:ext uri="{BB962C8B-B14F-4D97-AF65-F5344CB8AC3E}">
        <p14:creationId xmlns:p14="http://schemas.microsoft.com/office/powerpoint/2010/main" val="9179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LINK</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smtClean="0"/>
              <a:t> This is a linking sentence</a:t>
            </a:r>
          </a:p>
          <a:p>
            <a:pPr>
              <a:buFont typeface="Arial" panose="020B0604020202020204" pitchFamily="34" charset="0"/>
              <a:buChar char="•"/>
            </a:pPr>
            <a:r>
              <a:rPr lang="en-AU" dirty="0"/>
              <a:t> </a:t>
            </a:r>
            <a:r>
              <a:rPr lang="en-AU" dirty="0" smtClean="0"/>
              <a:t>This sentence has two roles:</a:t>
            </a:r>
          </a:p>
          <a:p>
            <a:pPr marL="4572" lvl="1" indent="0">
              <a:buNone/>
            </a:pPr>
            <a:r>
              <a:rPr lang="en-AU" dirty="0"/>
              <a:t>	</a:t>
            </a:r>
            <a:r>
              <a:rPr lang="en-AU" dirty="0" smtClean="0"/>
              <a:t>	</a:t>
            </a:r>
          </a:p>
          <a:p>
            <a:pPr marL="4572" lvl="1" indent="0">
              <a:buNone/>
            </a:pPr>
            <a:r>
              <a:rPr lang="en-AU" dirty="0"/>
              <a:t>	</a:t>
            </a:r>
            <a:r>
              <a:rPr lang="en-AU" dirty="0" smtClean="0"/>
              <a:t>	1. It links back to the question by using language from the question</a:t>
            </a:r>
          </a:p>
          <a:p>
            <a:pPr marL="4572" lvl="1" indent="0">
              <a:buNone/>
            </a:pPr>
            <a:endParaRPr lang="en-AU" dirty="0"/>
          </a:p>
          <a:p>
            <a:pPr marL="4572" lvl="1" indent="0">
              <a:buNone/>
            </a:pPr>
            <a:r>
              <a:rPr lang="en-AU" dirty="0" smtClean="0"/>
              <a:t>		2. It links the current paragraph to the next paragraph</a:t>
            </a:r>
            <a:endParaRPr lang="en-AU" dirty="0"/>
          </a:p>
        </p:txBody>
      </p:sp>
    </p:spTree>
    <p:extLst>
      <p:ext uri="{BB962C8B-B14F-4D97-AF65-F5344CB8AC3E}">
        <p14:creationId xmlns:p14="http://schemas.microsoft.com/office/powerpoint/2010/main" val="625248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lstStyle/>
          <a:p>
            <a:r>
              <a:rPr lang="en-AU" dirty="0" smtClean="0"/>
              <a:t>How to use T.E.E.L</a:t>
            </a:r>
            <a:endParaRPr lang="en-AU" dirty="0"/>
          </a:p>
        </p:txBody>
      </p:sp>
      <p:sp>
        <p:nvSpPr>
          <p:cNvPr id="3" name="Content Placeholder 2"/>
          <p:cNvSpPr>
            <a:spLocks noGrp="1"/>
          </p:cNvSpPr>
          <p:nvPr>
            <p:ph idx="1"/>
          </p:nvPr>
        </p:nvSpPr>
        <p:spPr>
          <a:xfrm>
            <a:off x="657606" y="1399001"/>
            <a:ext cx="11420855" cy="4918086"/>
          </a:xfrm>
        </p:spPr>
        <p:txBody>
          <a:bodyPr>
            <a:noAutofit/>
          </a:bodyPr>
          <a:lstStyle/>
          <a:p>
            <a:r>
              <a:rPr lang="en-AU" sz="2800" dirty="0" smtClean="0"/>
              <a:t>How has intertextuality been </a:t>
            </a:r>
          </a:p>
          <a:p>
            <a:r>
              <a:rPr lang="en-AU" sz="2800" dirty="0" smtClean="0"/>
              <a:t>used within the text?</a:t>
            </a:r>
          </a:p>
        </p:txBody>
      </p:sp>
      <p:pic>
        <p:nvPicPr>
          <p:cNvPr id="4" name="Picture 3"/>
          <p:cNvPicPr>
            <a:picLocks noChangeAspect="1"/>
          </p:cNvPicPr>
          <p:nvPr/>
        </p:nvPicPr>
        <p:blipFill>
          <a:blip r:embed="rId2"/>
          <a:stretch>
            <a:fillRect/>
          </a:stretch>
        </p:blipFill>
        <p:spPr>
          <a:xfrm>
            <a:off x="5593952" y="1273487"/>
            <a:ext cx="5967285" cy="5169113"/>
          </a:xfrm>
          <a:prstGeom prst="rect">
            <a:avLst/>
          </a:prstGeom>
        </p:spPr>
      </p:pic>
    </p:spTree>
    <p:extLst>
      <p:ext uri="{BB962C8B-B14F-4D97-AF65-F5344CB8AC3E}">
        <p14:creationId xmlns:p14="http://schemas.microsoft.com/office/powerpoint/2010/main" val="2746043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has </a:t>
            </a:r>
            <a:r>
              <a:rPr lang="en-AU" dirty="0" smtClean="0"/>
              <a:t>intertextuality and symbolism </a:t>
            </a:r>
            <a:r>
              <a:rPr lang="en-AU" dirty="0"/>
              <a:t>been used within the text?</a:t>
            </a:r>
            <a:r>
              <a:rPr lang="en-AU" b="1" dirty="0"/>
              <a:t/>
            </a:r>
            <a:br>
              <a:rPr lang="en-AU" b="1" dirty="0"/>
            </a:br>
            <a:endParaRPr lang="en-AU" dirty="0"/>
          </a:p>
        </p:txBody>
      </p:sp>
      <p:sp>
        <p:nvSpPr>
          <p:cNvPr id="3" name="Content Placeholder 2"/>
          <p:cNvSpPr>
            <a:spLocks noGrp="1"/>
          </p:cNvSpPr>
          <p:nvPr>
            <p:ph idx="1"/>
          </p:nvPr>
        </p:nvSpPr>
        <p:spPr>
          <a:xfrm>
            <a:off x="666748" y="1861518"/>
            <a:ext cx="10753725" cy="4700268"/>
          </a:xfrm>
        </p:spPr>
        <p:txBody>
          <a:bodyPr>
            <a:normAutofit/>
          </a:bodyPr>
          <a:lstStyle/>
          <a:p>
            <a:r>
              <a:rPr lang="en-AU" sz="3200" dirty="0" smtClean="0"/>
              <a:t>Intertextuality </a:t>
            </a:r>
            <a:r>
              <a:rPr lang="en-AU" sz="3200" dirty="0"/>
              <a:t>can be observed through the use of rhyme and metre within the text and has been used to aid satirical humour. The poet has </a:t>
            </a:r>
            <a:r>
              <a:rPr lang="en-AU" sz="3200" dirty="0" smtClean="0"/>
              <a:t>used a </a:t>
            </a:r>
            <a:r>
              <a:rPr lang="en-AU" sz="3200" dirty="0" err="1"/>
              <a:t>aa</a:t>
            </a:r>
            <a:r>
              <a:rPr lang="en-AU" sz="3200" dirty="0" smtClean="0"/>
              <a:t>, bb, cc, d, e, d </a:t>
            </a:r>
            <a:r>
              <a:rPr lang="en-AU" sz="3200" dirty="0"/>
              <a:t>rhyming scheme as </a:t>
            </a:r>
            <a:r>
              <a:rPr lang="en-AU" sz="3200" dirty="0" smtClean="0"/>
              <a:t>also seen </a:t>
            </a:r>
            <a:r>
              <a:rPr lang="en-AU" sz="3200" dirty="0"/>
              <a:t>in Dr Seuss’s Green Eggs and Ham. The poet has also mimicked Dr </a:t>
            </a:r>
            <a:r>
              <a:rPr lang="en-AU" sz="3200" dirty="0" smtClean="0"/>
              <a:t>Seuss </a:t>
            </a:r>
            <a:r>
              <a:rPr lang="en-AU" sz="3200" dirty="0"/>
              <a:t>in his use of metre to add a familiar rhythmic musicality to his poem. Here, therefore, intertextuality has aided satirical </a:t>
            </a:r>
            <a:r>
              <a:rPr lang="en-AU" sz="3200" dirty="0" smtClean="0"/>
              <a:t>humour </a:t>
            </a:r>
            <a:r>
              <a:rPr lang="en-AU" sz="3200" dirty="0"/>
              <a:t>as the poet has used an “American icon</a:t>
            </a:r>
            <a:r>
              <a:rPr lang="en-AU" sz="3200" dirty="0" smtClean="0"/>
              <a:t>”, Dr Seuss, </a:t>
            </a:r>
            <a:r>
              <a:rPr lang="en-AU" sz="3200" dirty="0"/>
              <a:t>to make fun </a:t>
            </a:r>
            <a:r>
              <a:rPr lang="en-AU" sz="3200" dirty="0" smtClean="0"/>
              <a:t>of, Obama, another “</a:t>
            </a:r>
            <a:r>
              <a:rPr lang="en-AU" sz="3200" dirty="0"/>
              <a:t>American icon</a:t>
            </a:r>
            <a:r>
              <a:rPr lang="en-AU" sz="3200" dirty="0" smtClean="0"/>
              <a:t>”. Intertextuality has been used within the text to aid satirical humour as has symbolism.</a:t>
            </a:r>
            <a:endParaRPr lang="en-AU" sz="3200" dirty="0"/>
          </a:p>
          <a:p>
            <a:endParaRPr lang="en-AU" dirty="0"/>
          </a:p>
        </p:txBody>
      </p:sp>
    </p:spTree>
    <p:extLst>
      <p:ext uri="{BB962C8B-B14F-4D97-AF65-F5344CB8AC3E}">
        <p14:creationId xmlns:p14="http://schemas.microsoft.com/office/powerpoint/2010/main" val="1209074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has </a:t>
            </a:r>
            <a:r>
              <a:rPr lang="en-AU" dirty="0" smtClean="0"/>
              <a:t>intertextuality and symbolism </a:t>
            </a:r>
            <a:r>
              <a:rPr lang="en-AU" dirty="0"/>
              <a:t>been used within the text?</a:t>
            </a:r>
            <a:r>
              <a:rPr lang="en-AU" b="1" dirty="0"/>
              <a:t/>
            </a:r>
            <a:br>
              <a:rPr lang="en-AU" b="1" dirty="0"/>
            </a:br>
            <a:endParaRPr lang="en-AU" dirty="0"/>
          </a:p>
        </p:txBody>
      </p:sp>
      <p:sp>
        <p:nvSpPr>
          <p:cNvPr id="3" name="Content Placeholder 2"/>
          <p:cNvSpPr>
            <a:spLocks noGrp="1"/>
          </p:cNvSpPr>
          <p:nvPr>
            <p:ph idx="1"/>
          </p:nvPr>
        </p:nvSpPr>
        <p:spPr>
          <a:xfrm>
            <a:off x="666748" y="1861518"/>
            <a:ext cx="10753725" cy="4700268"/>
          </a:xfrm>
        </p:spPr>
        <p:txBody>
          <a:bodyPr>
            <a:normAutofit/>
          </a:bodyPr>
          <a:lstStyle/>
          <a:p>
            <a:r>
              <a:rPr lang="en-AU" sz="3200" dirty="0" smtClean="0">
                <a:solidFill>
                  <a:srgbClr val="FF0000"/>
                </a:solidFill>
              </a:rPr>
              <a:t>Intertextuality </a:t>
            </a:r>
            <a:r>
              <a:rPr lang="en-AU" sz="3200" dirty="0">
                <a:solidFill>
                  <a:srgbClr val="FF0000"/>
                </a:solidFill>
              </a:rPr>
              <a:t>can be observed through the use of rhyme and metre within the text and has been used to aid satirical humour. </a:t>
            </a:r>
            <a:r>
              <a:rPr lang="en-AU" sz="3200" dirty="0">
                <a:solidFill>
                  <a:schemeClr val="tx1"/>
                </a:solidFill>
              </a:rPr>
              <a:t>The poet has </a:t>
            </a:r>
            <a:r>
              <a:rPr lang="en-AU" sz="3200" dirty="0" smtClean="0">
                <a:solidFill>
                  <a:schemeClr val="tx1"/>
                </a:solidFill>
              </a:rPr>
              <a:t>used a </a:t>
            </a:r>
            <a:r>
              <a:rPr lang="en-AU" sz="3200" dirty="0" err="1">
                <a:solidFill>
                  <a:schemeClr val="tx1"/>
                </a:solidFill>
              </a:rPr>
              <a:t>aa</a:t>
            </a:r>
            <a:r>
              <a:rPr lang="en-AU" sz="3200" dirty="0" smtClean="0">
                <a:solidFill>
                  <a:schemeClr val="tx1"/>
                </a:solidFill>
              </a:rPr>
              <a:t>, bb, cc, d, e, d </a:t>
            </a:r>
            <a:r>
              <a:rPr lang="en-AU" sz="3200" dirty="0">
                <a:solidFill>
                  <a:schemeClr val="tx1"/>
                </a:solidFill>
              </a:rPr>
              <a:t>rhyming scheme as </a:t>
            </a:r>
            <a:r>
              <a:rPr lang="en-AU" sz="3200" dirty="0" smtClean="0">
                <a:solidFill>
                  <a:schemeClr val="tx1"/>
                </a:solidFill>
              </a:rPr>
              <a:t>also seen </a:t>
            </a:r>
            <a:r>
              <a:rPr lang="en-AU" sz="3200" dirty="0">
                <a:solidFill>
                  <a:schemeClr val="tx1"/>
                </a:solidFill>
              </a:rPr>
              <a:t>in Dr Seuss’s Green Eggs and Ham. The poet has also mimicked Dr </a:t>
            </a:r>
            <a:r>
              <a:rPr lang="en-AU" sz="3200" dirty="0" smtClean="0">
                <a:solidFill>
                  <a:schemeClr val="tx1"/>
                </a:solidFill>
              </a:rPr>
              <a:t>Seuss </a:t>
            </a:r>
            <a:r>
              <a:rPr lang="en-AU" sz="3200" dirty="0">
                <a:solidFill>
                  <a:schemeClr val="tx1"/>
                </a:solidFill>
              </a:rPr>
              <a:t>in his use of metre to add a familiar rhythmic musicality to his poem. </a:t>
            </a:r>
            <a:r>
              <a:rPr lang="en-AU" sz="3200" dirty="0"/>
              <a:t>Here, therefore, intertextuality has aided satirical </a:t>
            </a:r>
            <a:r>
              <a:rPr lang="en-AU" sz="3200" dirty="0" smtClean="0"/>
              <a:t>humour </a:t>
            </a:r>
            <a:r>
              <a:rPr lang="en-AU" sz="3200" dirty="0"/>
              <a:t>as the poet has used an “American icon</a:t>
            </a:r>
            <a:r>
              <a:rPr lang="en-AU" sz="3200" dirty="0" smtClean="0"/>
              <a:t>”, Dr Seuss, </a:t>
            </a:r>
            <a:r>
              <a:rPr lang="en-AU" sz="3200" dirty="0"/>
              <a:t>to make fun </a:t>
            </a:r>
            <a:r>
              <a:rPr lang="en-AU" sz="3200" dirty="0" smtClean="0"/>
              <a:t>of, Obama, another “</a:t>
            </a:r>
            <a:r>
              <a:rPr lang="en-AU" sz="3200" dirty="0"/>
              <a:t>American icon</a:t>
            </a:r>
            <a:r>
              <a:rPr lang="en-AU" sz="3200" dirty="0" smtClean="0"/>
              <a:t>”. Intertextuality has been used within the text to aid satirical humour as has symbolism.</a:t>
            </a:r>
            <a:endParaRPr lang="en-AU" sz="3200" dirty="0"/>
          </a:p>
          <a:p>
            <a:endParaRPr lang="en-AU" dirty="0"/>
          </a:p>
        </p:txBody>
      </p:sp>
    </p:spTree>
    <p:extLst>
      <p:ext uri="{BB962C8B-B14F-4D97-AF65-F5344CB8AC3E}">
        <p14:creationId xmlns:p14="http://schemas.microsoft.com/office/powerpoint/2010/main" val="2232543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has </a:t>
            </a:r>
            <a:r>
              <a:rPr lang="en-AU" dirty="0" smtClean="0"/>
              <a:t>intertextuality and symbolism </a:t>
            </a:r>
            <a:r>
              <a:rPr lang="en-AU" dirty="0"/>
              <a:t>been used within the text?</a:t>
            </a:r>
            <a:r>
              <a:rPr lang="en-AU" b="1" dirty="0"/>
              <a:t/>
            </a:r>
            <a:br>
              <a:rPr lang="en-AU" b="1" dirty="0"/>
            </a:br>
            <a:endParaRPr lang="en-AU" dirty="0"/>
          </a:p>
        </p:txBody>
      </p:sp>
      <p:sp>
        <p:nvSpPr>
          <p:cNvPr id="3" name="Content Placeholder 2"/>
          <p:cNvSpPr>
            <a:spLocks noGrp="1"/>
          </p:cNvSpPr>
          <p:nvPr>
            <p:ph idx="1"/>
          </p:nvPr>
        </p:nvSpPr>
        <p:spPr>
          <a:xfrm>
            <a:off x="666748" y="1861518"/>
            <a:ext cx="10753725" cy="4700268"/>
          </a:xfrm>
        </p:spPr>
        <p:txBody>
          <a:bodyPr>
            <a:normAutofit/>
          </a:bodyPr>
          <a:lstStyle/>
          <a:p>
            <a:r>
              <a:rPr lang="en-AU" sz="3200" dirty="0" smtClean="0">
                <a:solidFill>
                  <a:srgbClr val="FF0000"/>
                </a:solidFill>
              </a:rPr>
              <a:t>Intertextuality </a:t>
            </a:r>
            <a:r>
              <a:rPr lang="en-AU" sz="3200" dirty="0">
                <a:solidFill>
                  <a:srgbClr val="FF0000"/>
                </a:solidFill>
              </a:rPr>
              <a:t>can be observed through the use of rhyme and metre within the text and has been used to aid satirical humour. </a:t>
            </a:r>
            <a:r>
              <a:rPr lang="en-AU" sz="3200" dirty="0">
                <a:solidFill>
                  <a:srgbClr val="7030A0"/>
                </a:solidFill>
              </a:rPr>
              <a:t>The poet has </a:t>
            </a:r>
            <a:r>
              <a:rPr lang="en-AU" sz="3200" dirty="0" smtClean="0">
                <a:solidFill>
                  <a:srgbClr val="7030A0"/>
                </a:solidFill>
              </a:rPr>
              <a:t>used a </a:t>
            </a:r>
            <a:r>
              <a:rPr lang="en-AU" sz="3200" dirty="0" err="1">
                <a:solidFill>
                  <a:srgbClr val="7030A0"/>
                </a:solidFill>
              </a:rPr>
              <a:t>aa</a:t>
            </a:r>
            <a:r>
              <a:rPr lang="en-AU" sz="3200" dirty="0" smtClean="0">
                <a:solidFill>
                  <a:srgbClr val="7030A0"/>
                </a:solidFill>
              </a:rPr>
              <a:t>, bb, cc, d, e, d </a:t>
            </a:r>
            <a:r>
              <a:rPr lang="en-AU" sz="3200" dirty="0">
                <a:solidFill>
                  <a:srgbClr val="7030A0"/>
                </a:solidFill>
              </a:rPr>
              <a:t>rhyming scheme as </a:t>
            </a:r>
            <a:r>
              <a:rPr lang="en-AU" sz="3200" dirty="0" smtClean="0">
                <a:solidFill>
                  <a:srgbClr val="7030A0"/>
                </a:solidFill>
              </a:rPr>
              <a:t>also seen </a:t>
            </a:r>
            <a:r>
              <a:rPr lang="en-AU" sz="3200" dirty="0">
                <a:solidFill>
                  <a:srgbClr val="7030A0"/>
                </a:solidFill>
              </a:rPr>
              <a:t>in Dr Seuss’s Green Eggs and Ham. The poet has also mimicked Dr </a:t>
            </a:r>
            <a:r>
              <a:rPr lang="en-AU" sz="3200" dirty="0" smtClean="0">
                <a:solidFill>
                  <a:srgbClr val="7030A0"/>
                </a:solidFill>
              </a:rPr>
              <a:t>Seuss </a:t>
            </a:r>
            <a:r>
              <a:rPr lang="en-AU" sz="3200" dirty="0">
                <a:solidFill>
                  <a:srgbClr val="7030A0"/>
                </a:solidFill>
              </a:rPr>
              <a:t>in his use of metre to add a familiar rhythmic musicality to his poem. </a:t>
            </a:r>
            <a:r>
              <a:rPr lang="en-AU" sz="3200" dirty="0"/>
              <a:t>Here, therefore, intertextuality has aided satirical </a:t>
            </a:r>
            <a:r>
              <a:rPr lang="en-AU" sz="3200" dirty="0" smtClean="0"/>
              <a:t>humour </a:t>
            </a:r>
            <a:r>
              <a:rPr lang="en-AU" sz="3200" dirty="0"/>
              <a:t>as the poet has used an “American icon</a:t>
            </a:r>
            <a:r>
              <a:rPr lang="en-AU" sz="3200" dirty="0" smtClean="0"/>
              <a:t>”, Dr Seuss, </a:t>
            </a:r>
            <a:r>
              <a:rPr lang="en-AU" sz="3200" dirty="0"/>
              <a:t>to make fun </a:t>
            </a:r>
            <a:r>
              <a:rPr lang="en-AU" sz="3200" dirty="0" smtClean="0"/>
              <a:t>of, Obama, another “</a:t>
            </a:r>
            <a:r>
              <a:rPr lang="en-AU" sz="3200" dirty="0"/>
              <a:t>American icon</a:t>
            </a:r>
            <a:r>
              <a:rPr lang="en-AU" sz="3200" dirty="0" smtClean="0"/>
              <a:t>”. Intertextuality has been used within the text to aid satirical humour as has symbolism.</a:t>
            </a:r>
            <a:endParaRPr lang="en-AU" sz="3200" dirty="0"/>
          </a:p>
          <a:p>
            <a:endParaRPr lang="en-AU" dirty="0"/>
          </a:p>
        </p:txBody>
      </p:sp>
    </p:spTree>
    <p:extLst>
      <p:ext uri="{BB962C8B-B14F-4D97-AF65-F5344CB8AC3E}">
        <p14:creationId xmlns:p14="http://schemas.microsoft.com/office/powerpoint/2010/main" val="1516384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has </a:t>
            </a:r>
            <a:r>
              <a:rPr lang="en-AU" dirty="0" smtClean="0"/>
              <a:t>intertextuality and symbolism </a:t>
            </a:r>
            <a:r>
              <a:rPr lang="en-AU" dirty="0"/>
              <a:t>been used within the text?</a:t>
            </a:r>
            <a:r>
              <a:rPr lang="en-AU" b="1" dirty="0"/>
              <a:t/>
            </a:r>
            <a:br>
              <a:rPr lang="en-AU" b="1" dirty="0"/>
            </a:br>
            <a:endParaRPr lang="en-AU" dirty="0"/>
          </a:p>
        </p:txBody>
      </p:sp>
      <p:sp>
        <p:nvSpPr>
          <p:cNvPr id="3" name="Content Placeholder 2"/>
          <p:cNvSpPr>
            <a:spLocks noGrp="1"/>
          </p:cNvSpPr>
          <p:nvPr>
            <p:ph idx="1"/>
          </p:nvPr>
        </p:nvSpPr>
        <p:spPr>
          <a:xfrm>
            <a:off x="666748" y="1861518"/>
            <a:ext cx="10753725" cy="4700268"/>
          </a:xfrm>
        </p:spPr>
        <p:txBody>
          <a:bodyPr>
            <a:normAutofit/>
          </a:bodyPr>
          <a:lstStyle/>
          <a:p>
            <a:r>
              <a:rPr lang="en-AU" sz="3200" dirty="0" smtClean="0">
                <a:solidFill>
                  <a:srgbClr val="FF0000"/>
                </a:solidFill>
              </a:rPr>
              <a:t>Intertextuality </a:t>
            </a:r>
            <a:r>
              <a:rPr lang="en-AU" sz="3200" dirty="0">
                <a:solidFill>
                  <a:srgbClr val="FF0000"/>
                </a:solidFill>
              </a:rPr>
              <a:t>can be observed through the use of rhyme and metre within the text and has been used to aid satirical humour. </a:t>
            </a:r>
            <a:r>
              <a:rPr lang="en-AU" sz="3200" dirty="0">
                <a:solidFill>
                  <a:srgbClr val="7030A0"/>
                </a:solidFill>
              </a:rPr>
              <a:t>The poet has </a:t>
            </a:r>
            <a:r>
              <a:rPr lang="en-AU" sz="3200" dirty="0" smtClean="0">
                <a:solidFill>
                  <a:srgbClr val="7030A0"/>
                </a:solidFill>
              </a:rPr>
              <a:t>used a </a:t>
            </a:r>
            <a:r>
              <a:rPr lang="en-AU" sz="3200" dirty="0" err="1">
                <a:solidFill>
                  <a:srgbClr val="7030A0"/>
                </a:solidFill>
              </a:rPr>
              <a:t>aa</a:t>
            </a:r>
            <a:r>
              <a:rPr lang="en-AU" sz="3200" dirty="0" smtClean="0">
                <a:solidFill>
                  <a:srgbClr val="7030A0"/>
                </a:solidFill>
              </a:rPr>
              <a:t>, bb, cc, d, e, d </a:t>
            </a:r>
            <a:r>
              <a:rPr lang="en-AU" sz="3200" dirty="0">
                <a:solidFill>
                  <a:srgbClr val="7030A0"/>
                </a:solidFill>
              </a:rPr>
              <a:t>rhyming scheme as </a:t>
            </a:r>
            <a:r>
              <a:rPr lang="en-AU" sz="3200" dirty="0" smtClean="0">
                <a:solidFill>
                  <a:srgbClr val="7030A0"/>
                </a:solidFill>
              </a:rPr>
              <a:t>also seen </a:t>
            </a:r>
            <a:r>
              <a:rPr lang="en-AU" sz="3200" dirty="0">
                <a:solidFill>
                  <a:srgbClr val="7030A0"/>
                </a:solidFill>
              </a:rPr>
              <a:t>in Dr Seuss’s Green Eggs and Ham. The poet has also mimicked Dr </a:t>
            </a:r>
            <a:r>
              <a:rPr lang="en-AU" sz="3200" dirty="0" smtClean="0">
                <a:solidFill>
                  <a:srgbClr val="7030A0"/>
                </a:solidFill>
              </a:rPr>
              <a:t>Seuss </a:t>
            </a:r>
            <a:r>
              <a:rPr lang="en-AU" sz="3200" dirty="0">
                <a:solidFill>
                  <a:srgbClr val="7030A0"/>
                </a:solidFill>
              </a:rPr>
              <a:t>in his use of metre to add a familiar rhythmic musicality to his poem. </a:t>
            </a:r>
            <a:r>
              <a:rPr lang="en-AU" sz="3200" dirty="0">
                <a:solidFill>
                  <a:srgbClr val="00B050"/>
                </a:solidFill>
              </a:rPr>
              <a:t>Here, therefore, intertextuality has aided satirical </a:t>
            </a:r>
            <a:r>
              <a:rPr lang="en-AU" sz="3200" dirty="0" smtClean="0">
                <a:solidFill>
                  <a:srgbClr val="00B050"/>
                </a:solidFill>
              </a:rPr>
              <a:t>humour </a:t>
            </a:r>
            <a:r>
              <a:rPr lang="en-AU" sz="3200" dirty="0">
                <a:solidFill>
                  <a:srgbClr val="00B050"/>
                </a:solidFill>
              </a:rPr>
              <a:t>as the poet has used an “American icon</a:t>
            </a:r>
            <a:r>
              <a:rPr lang="en-AU" sz="3200" dirty="0" smtClean="0">
                <a:solidFill>
                  <a:srgbClr val="00B050"/>
                </a:solidFill>
              </a:rPr>
              <a:t>”, Dr Seuss, </a:t>
            </a:r>
            <a:r>
              <a:rPr lang="en-AU" sz="3200" dirty="0">
                <a:solidFill>
                  <a:srgbClr val="00B050"/>
                </a:solidFill>
              </a:rPr>
              <a:t>to make fun </a:t>
            </a:r>
            <a:r>
              <a:rPr lang="en-AU" sz="3200" dirty="0" smtClean="0">
                <a:solidFill>
                  <a:srgbClr val="00B050"/>
                </a:solidFill>
              </a:rPr>
              <a:t>of, Obama, another “</a:t>
            </a:r>
            <a:r>
              <a:rPr lang="en-AU" sz="3200" dirty="0">
                <a:solidFill>
                  <a:srgbClr val="00B050"/>
                </a:solidFill>
              </a:rPr>
              <a:t>American icon</a:t>
            </a:r>
            <a:r>
              <a:rPr lang="en-AU" sz="3200" dirty="0" smtClean="0">
                <a:solidFill>
                  <a:srgbClr val="00B050"/>
                </a:solidFill>
              </a:rPr>
              <a:t>”. </a:t>
            </a:r>
            <a:r>
              <a:rPr lang="en-AU" sz="3200" dirty="0" smtClean="0"/>
              <a:t>Intertextuality has been used within the text to aid satirical humour as has symbolism.</a:t>
            </a:r>
            <a:endParaRPr lang="en-AU" sz="3200" dirty="0"/>
          </a:p>
          <a:p>
            <a:endParaRPr lang="en-AU" dirty="0"/>
          </a:p>
        </p:txBody>
      </p:sp>
    </p:spTree>
    <p:extLst>
      <p:ext uri="{BB962C8B-B14F-4D97-AF65-F5344CB8AC3E}">
        <p14:creationId xmlns:p14="http://schemas.microsoft.com/office/powerpoint/2010/main" val="1053713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has </a:t>
            </a:r>
            <a:r>
              <a:rPr lang="en-AU" dirty="0" smtClean="0"/>
              <a:t>intertextuality and symbolism </a:t>
            </a:r>
            <a:r>
              <a:rPr lang="en-AU" dirty="0"/>
              <a:t>been used within the text?</a:t>
            </a:r>
            <a:r>
              <a:rPr lang="en-AU" b="1" dirty="0"/>
              <a:t/>
            </a:r>
            <a:br>
              <a:rPr lang="en-AU" b="1" dirty="0"/>
            </a:br>
            <a:endParaRPr lang="en-AU" dirty="0"/>
          </a:p>
        </p:txBody>
      </p:sp>
      <p:sp>
        <p:nvSpPr>
          <p:cNvPr id="3" name="Content Placeholder 2"/>
          <p:cNvSpPr>
            <a:spLocks noGrp="1"/>
          </p:cNvSpPr>
          <p:nvPr>
            <p:ph idx="1"/>
          </p:nvPr>
        </p:nvSpPr>
        <p:spPr>
          <a:xfrm>
            <a:off x="666748" y="1861518"/>
            <a:ext cx="10753725" cy="4700268"/>
          </a:xfrm>
        </p:spPr>
        <p:txBody>
          <a:bodyPr>
            <a:normAutofit/>
          </a:bodyPr>
          <a:lstStyle/>
          <a:p>
            <a:r>
              <a:rPr lang="en-AU" sz="3200" dirty="0" smtClean="0">
                <a:solidFill>
                  <a:srgbClr val="FF0000"/>
                </a:solidFill>
              </a:rPr>
              <a:t>Intertextuality </a:t>
            </a:r>
            <a:r>
              <a:rPr lang="en-AU" sz="3200" dirty="0">
                <a:solidFill>
                  <a:srgbClr val="FF0000"/>
                </a:solidFill>
              </a:rPr>
              <a:t>can be observed through the use of rhyme and metre within the text and has been used to aid satirical humour. </a:t>
            </a:r>
            <a:r>
              <a:rPr lang="en-AU" sz="3200" dirty="0">
                <a:solidFill>
                  <a:srgbClr val="7030A0"/>
                </a:solidFill>
              </a:rPr>
              <a:t>The poet has </a:t>
            </a:r>
            <a:r>
              <a:rPr lang="en-AU" sz="3200" dirty="0" smtClean="0">
                <a:solidFill>
                  <a:srgbClr val="7030A0"/>
                </a:solidFill>
              </a:rPr>
              <a:t>used a </a:t>
            </a:r>
            <a:r>
              <a:rPr lang="en-AU" sz="3200" dirty="0" err="1">
                <a:solidFill>
                  <a:srgbClr val="7030A0"/>
                </a:solidFill>
              </a:rPr>
              <a:t>aa</a:t>
            </a:r>
            <a:r>
              <a:rPr lang="en-AU" sz="3200" dirty="0" smtClean="0">
                <a:solidFill>
                  <a:srgbClr val="7030A0"/>
                </a:solidFill>
              </a:rPr>
              <a:t>, bb, cc, d, e, d </a:t>
            </a:r>
            <a:r>
              <a:rPr lang="en-AU" sz="3200" dirty="0">
                <a:solidFill>
                  <a:srgbClr val="7030A0"/>
                </a:solidFill>
              </a:rPr>
              <a:t>rhyming scheme as </a:t>
            </a:r>
            <a:r>
              <a:rPr lang="en-AU" sz="3200" dirty="0" smtClean="0">
                <a:solidFill>
                  <a:srgbClr val="7030A0"/>
                </a:solidFill>
              </a:rPr>
              <a:t>also seen </a:t>
            </a:r>
            <a:r>
              <a:rPr lang="en-AU" sz="3200" dirty="0">
                <a:solidFill>
                  <a:srgbClr val="7030A0"/>
                </a:solidFill>
              </a:rPr>
              <a:t>in Dr Seuss’s Green Eggs and Ham. The poet has also mimicked Dr </a:t>
            </a:r>
            <a:r>
              <a:rPr lang="en-AU" sz="3200" dirty="0" smtClean="0">
                <a:solidFill>
                  <a:srgbClr val="7030A0"/>
                </a:solidFill>
              </a:rPr>
              <a:t>Seuss </a:t>
            </a:r>
            <a:r>
              <a:rPr lang="en-AU" sz="3200" dirty="0">
                <a:solidFill>
                  <a:srgbClr val="7030A0"/>
                </a:solidFill>
              </a:rPr>
              <a:t>in his use of metre to add a familiar rhythmic musicality to his poem. </a:t>
            </a:r>
            <a:r>
              <a:rPr lang="en-AU" sz="3200" dirty="0">
                <a:solidFill>
                  <a:srgbClr val="00B050"/>
                </a:solidFill>
              </a:rPr>
              <a:t>Here, therefore, intertextuality has aided satirical </a:t>
            </a:r>
            <a:r>
              <a:rPr lang="en-AU" sz="3200" dirty="0" smtClean="0">
                <a:solidFill>
                  <a:srgbClr val="00B050"/>
                </a:solidFill>
              </a:rPr>
              <a:t>humour </a:t>
            </a:r>
            <a:r>
              <a:rPr lang="en-AU" sz="3200" dirty="0">
                <a:solidFill>
                  <a:srgbClr val="00B050"/>
                </a:solidFill>
              </a:rPr>
              <a:t>as the poet has used an “American icon</a:t>
            </a:r>
            <a:r>
              <a:rPr lang="en-AU" sz="3200" dirty="0" smtClean="0">
                <a:solidFill>
                  <a:srgbClr val="00B050"/>
                </a:solidFill>
              </a:rPr>
              <a:t>”, Dr Seuss, </a:t>
            </a:r>
            <a:r>
              <a:rPr lang="en-AU" sz="3200" dirty="0">
                <a:solidFill>
                  <a:srgbClr val="00B050"/>
                </a:solidFill>
              </a:rPr>
              <a:t>to make fun </a:t>
            </a:r>
            <a:r>
              <a:rPr lang="en-AU" sz="3200" dirty="0" smtClean="0">
                <a:solidFill>
                  <a:srgbClr val="00B050"/>
                </a:solidFill>
              </a:rPr>
              <a:t>of, Obama, another “</a:t>
            </a:r>
            <a:r>
              <a:rPr lang="en-AU" sz="3200" dirty="0">
                <a:solidFill>
                  <a:srgbClr val="00B050"/>
                </a:solidFill>
              </a:rPr>
              <a:t>American icon</a:t>
            </a:r>
            <a:r>
              <a:rPr lang="en-AU" sz="3200" dirty="0" smtClean="0">
                <a:solidFill>
                  <a:srgbClr val="00B050"/>
                </a:solidFill>
              </a:rPr>
              <a:t>”. </a:t>
            </a:r>
            <a:r>
              <a:rPr lang="en-AU" sz="3200" dirty="0" smtClean="0">
                <a:solidFill>
                  <a:srgbClr val="FFC000"/>
                </a:solidFill>
              </a:rPr>
              <a:t>Intertextuality has been used within the text to aid satirical humour as has symbolism.</a:t>
            </a:r>
            <a:endParaRPr lang="en-AU" sz="3200" dirty="0">
              <a:solidFill>
                <a:srgbClr val="FFC000"/>
              </a:solidFill>
            </a:endParaRPr>
          </a:p>
          <a:p>
            <a:endParaRPr lang="en-AU" dirty="0"/>
          </a:p>
        </p:txBody>
      </p:sp>
    </p:spTree>
    <p:extLst>
      <p:ext uri="{BB962C8B-B14F-4D97-AF65-F5344CB8AC3E}">
        <p14:creationId xmlns:p14="http://schemas.microsoft.com/office/powerpoint/2010/main" val="2407685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889" y="0"/>
            <a:ext cx="10772775" cy="1658198"/>
          </a:xfrm>
        </p:spPr>
        <p:txBody>
          <a:bodyPr/>
          <a:lstStyle/>
          <a:p>
            <a:r>
              <a:rPr lang="en-AU" dirty="0" smtClean="0"/>
              <a:t>Now you try…</a:t>
            </a:r>
            <a:endParaRPr lang="en-AU" dirty="0"/>
          </a:p>
        </p:txBody>
      </p:sp>
      <p:sp>
        <p:nvSpPr>
          <p:cNvPr id="3" name="Content Placeholder 2"/>
          <p:cNvSpPr>
            <a:spLocks noGrp="1"/>
          </p:cNvSpPr>
          <p:nvPr>
            <p:ph idx="1"/>
          </p:nvPr>
        </p:nvSpPr>
        <p:spPr>
          <a:xfrm>
            <a:off x="0" y="1133342"/>
            <a:ext cx="12192000" cy="5724658"/>
          </a:xfrm>
        </p:spPr>
        <p:txBody>
          <a:bodyPr>
            <a:normAutofit lnSpcReduction="10000"/>
          </a:bodyPr>
          <a:lstStyle/>
          <a:p>
            <a:endParaRPr lang="en-AU" sz="3000" dirty="0" smtClean="0"/>
          </a:p>
          <a:p>
            <a:r>
              <a:rPr lang="en-AU" sz="3000" b="1" dirty="0" smtClean="0"/>
              <a:t>How </a:t>
            </a:r>
            <a:r>
              <a:rPr lang="en-AU" sz="3000" b="1" dirty="0"/>
              <a:t>is “relationships”, as a theme, established within Brother by Matt Corby?</a:t>
            </a:r>
          </a:p>
          <a:p>
            <a:r>
              <a:rPr lang="en-AU" sz="3000" dirty="0" smtClean="0"/>
              <a:t>Matt </a:t>
            </a:r>
            <a:r>
              <a:rPr lang="en-AU" sz="3000" dirty="0"/>
              <a:t>Corby establishes “relationships” early in the lyrics of Brother using metaphor. The first line of the first stanza states “sleep now under my skin”. The use of this metaphor creates, for the listener or reader, an image of discomfort. This metaphor suggests that a key theme within the lyrics will concern a repressive relationship. The suggestion that the relationship is “under my skin” illustrates that the relationship is one which the narrator finds uncomfortable and even repressive. Matt Corby reinforces the use of metaphor in the first line by continuing with further metaphor in the third and fourth lines of the first stanza. Corby suggests that his “brother” can “conjure the wind” to “ease my mind”.  The conjuring of the wind is a metaphor for manipulation and therefore these lines suggest that the “brother” is able to ease discomfort with manipulation. This supports the establishment of a repressive relationship within the lyrics.</a:t>
            </a:r>
          </a:p>
          <a:p>
            <a:endParaRPr lang="en-AU" sz="3000" dirty="0" smtClean="0"/>
          </a:p>
        </p:txBody>
      </p:sp>
    </p:spTree>
    <p:extLst>
      <p:ext uri="{BB962C8B-B14F-4D97-AF65-F5344CB8AC3E}">
        <p14:creationId xmlns:p14="http://schemas.microsoft.com/office/powerpoint/2010/main" val="2197028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889" y="0"/>
            <a:ext cx="10772775" cy="1658198"/>
          </a:xfrm>
        </p:spPr>
        <p:txBody>
          <a:bodyPr/>
          <a:lstStyle/>
          <a:p>
            <a:r>
              <a:rPr lang="en-AU" dirty="0" smtClean="0"/>
              <a:t>Now you try…</a:t>
            </a:r>
            <a:endParaRPr lang="en-AU" dirty="0"/>
          </a:p>
        </p:txBody>
      </p:sp>
      <p:sp>
        <p:nvSpPr>
          <p:cNvPr id="3" name="Content Placeholder 2"/>
          <p:cNvSpPr>
            <a:spLocks noGrp="1"/>
          </p:cNvSpPr>
          <p:nvPr>
            <p:ph idx="1"/>
          </p:nvPr>
        </p:nvSpPr>
        <p:spPr>
          <a:xfrm>
            <a:off x="0" y="1133342"/>
            <a:ext cx="12192000" cy="5724658"/>
          </a:xfrm>
        </p:spPr>
        <p:txBody>
          <a:bodyPr>
            <a:normAutofit/>
          </a:bodyPr>
          <a:lstStyle/>
          <a:p>
            <a:pPr marL="0" indent="0">
              <a:buNone/>
            </a:pPr>
            <a:r>
              <a:rPr lang="en-AU" sz="3000" b="1" dirty="0" smtClean="0"/>
              <a:t>How </a:t>
            </a:r>
            <a:r>
              <a:rPr lang="en-AU" sz="3000" b="1" dirty="0"/>
              <a:t>is “relationships”, as a theme, established within Brother by Matt Corby?</a:t>
            </a:r>
          </a:p>
          <a:p>
            <a:r>
              <a:rPr lang="en-AU" sz="2800" dirty="0" smtClean="0">
                <a:solidFill>
                  <a:srgbClr val="FF0000"/>
                </a:solidFill>
              </a:rPr>
              <a:t>Matt </a:t>
            </a:r>
            <a:r>
              <a:rPr lang="en-AU" sz="2800" dirty="0">
                <a:solidFill>
                  <a:srgbClr val="FF0000"/>
                </a:solidFill>
              </a:rPr>
              <a:t>Corby establishes “relationships” early in the lyrics of Brother using metaphor. </a:t>
            </a:r>
            <a:r>
              <a:rPr lang="en-AU" sz="2800" dirty="0"/>
              <a:t>The first line of the first stanza states “sleep now under my skin”. The use of this metaphor creates, for the listener or reader, an image of discomfort. This metaphor suggests that a key theme within the lyrics will concern a repressive relationship. The suggestion that the relationship is “under my skin” illustrates that the relationship is one which the narrator finds uncomfortable and even repressive. Matt Corby reinforces the use of metaphor in the first line by continuing with further metaphor in the third and fourth lines of the first stanza. Corby suggests that his “brother” can “conjure the wind” to “ease my mind”.  The conjuring of the wind is a metaphor for manipulation and therefore these lines suggest that the “brother” is able to ease discomfort with manipulation. This supports the establishment of a repressive relationship within the lyrics</a:t>
            </a:r>
            <a:r>
              <a:rPr lang="en-AU" sz="2800" dirty="0" smtClean="0"/>
              <a:t>. </a:t>
            </a:r>
          </a:p>
          <a:p>
            <a:r>
              <a:rPr lang="en-AU" sz="2800" dirty="0" smtClean="0">
                <a:solidFill>
                  <a:srgbClr val="FFC000"/>
                </a:solidFill>
              </a:rPr>
              <a:t>Linking Sentence…</a:t>
            </a:r>
          </a:p>
          <a:p>
            <a:endParaRPr lang="en-AU" sz="3000" dirty="0"/>
          </a:p>
          <a:p>
            <a:endParaRPr lang="en-AU" sz="3000" dirty="0" smtClean="0"/>
          </a:p>
        </p:txBody>
      </p:sp>
    </p:spTree>
    <p:extLst>
      <p:ext uri="{BB962C8B-B14F-4D97-AF65-F5344CB8AC3E}">
        <p14:creationId xmlns:p14="http://schemas.microsoft.com/office/powerpoint/2010/main" val="154871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Statement</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smtClean="0"/>
              <a:t> </a:t>
            </a:r>
            <a:r>
              <a:rPr lang="en-AU" sz="3000" dirty="0" smtClean="0"/>
              <a:t>Topic or key sentence</a:t>
            </a:r>
          </a:p>
          <a:p>
            <a:pPr>
              <a:buFont typeface="Arial" panose="020B0604020202020204" pitchFamily="34" charset="0"/>
              <a:buChar char="•"/>
            </a:pPr>
            <a:r>
              <a:rPr lang="en-AU" sz="3000" dirty="0"/>
              <a:t> </a:t>
            </a:r>
            <a:r>
              <a:rPr lang="en-AU" sz="3000" dirty="0" smtClean="0"/>
              <a:t>Answers the question</a:t>
            </a:r>
          </a:p>
          <a:p>
            <a:pPr>
              <a:buFont typeface="Arial" panose="020B0604020202020204" pitchFamily="34" charset="0"/>
              <a:buChar char="•"/>
            </a:pPr>
            <a:r>
              <a:rPr lang="en-AU" sz="3000" dirty="0" smtClean="0"/>
              <a:t> Uses language from the question</a:t>
            </a:r>
          </a:p>
          <a:p>
            <a:pPr>
              <a:buFont typeface="Arial" panose="020B0604020202020204" pitchFamily="34" charset="0"/>
              <a:buChar char="•"/>
            </a:pPr>
            <a:r>
              <a:rPr lang="en-AU" sz="3000" dirty="0"/>
              <a:t> </a:t>
            </a:r>
            <a:r>
              <a:rPr lang="en-AU" sz="3000" dirty="0" smtClean="0"/>
              <a:t>Establishes the topic of the paragraph</a:t>
            </a:r>
            <a:endParaRPr lang="en-AU" sz="3000" dirty="0"/>
          </a:p>
        </p:txBody>
      </p:sp>
    </p:spTree>
    <p:extLst>
      <p:ext uri="{BB962C8B-B14F-4D97-AF65-F5344CB8AC3E}">
        <p14:creationId xmlns:p14="http://schemas.microsoft.com/office/powerpoint/2010/main" val="112695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smtClean="0"/>
              <a:t> </a:t>
            </a:r>
            <a:r>
              <a:rPr lang="en-AU" sz="3000" dirty="0" smtClean="0"/>
              <a:t>Evidence</a:t>
            </a:r>
          </a:p>
          <a:p>
            <a:pPr>
              <a:buFont typeface="Arial" panose="020B0604020202020204" pitchFamily="34" charset="0"/>
              <a:buChar char="•"/>
            </a:pPr>
            <a:r>
              <a:rPr lang="en-AU" sz="3000" dirty="0" smtClean="0"/>
              <a:t>Gives you authority </a:t>
            </a:r>
          </a:p>
          <a:p>
            <a:pPr>
              <a:buFont typeface="Arial" panose="020B0604020202020204" pitchFamily="34" charset="0"/>
              <a:buChar char="•"/>
            </a:pPr>
            <a:r>
              <a:rPr lang="en-AU" sz="3000" dirty="0" smtClean="0"/>
              <a:t>A quote from the text</a:t>
            </a:r>
          </a:p>
          <a:p>
            <a:pPr>
              <a:buFont typeface="Arial" panose="020B0604020202020204" pitchFamily="34" charset="0"/>
              <a:buChar char="•"/>
            </a:pPr>
            <a:r>
              <a:rPr lang="en-AU" sz="3000" dirty="0"/>
              <a:t> </a:t>
            </a:r>
            <a:r>
              <a:rPr lang="en-AU" sz="3000" dirty="0" smtClean="0"/>
              <a:t>Description from the text</a:t>
            </a:r>
          </a:p>
          <a:p>
            <a:pPr>
              <a:buFont typeface="Arial" panose="020B0604020202020204" pitchFamily="34" charset="0"/>
              <a:buChar char="•"/>
            </a:pPr>
            <a:r>
              <a:rPr lang="en-AU" sz="3000" dirty="0"/>
              <a:t> </a:t>
            </a:r>
            <a:r>
              <a:rPr lang="en-AU" sz="3000" dirty="0" smtClean="0"/>
              <a:t>Referenced: </a:t>
            </a:r>
            <a:r>
              <a:rPr lang="en-AU" sz="3000" dirty="0" err="1" smtClean="0"/>
              <a:t>ie</a:t>
            </a:r>
            <a:r>
              <a:rPr lang="en-AU" sz="3000" dirty="0" smtClean="0"/>
              <a:t>. in stanza 3 line 5 alliteration is used…</a:t>
            </a:r>
          </a:p>
          <a:p>
            <a:pPr>
              <a:buFont typeface="Arial" panose="020B0604020202020204" pitchFamily="34" charset="0"/>
              <a:buChar char="•"/>
            </a:pPr>
            <a:r>
              <a:rPr lang="en-AU" sz="3000" dirty="0"/>
              <a:t> </a:t>
            </a:r>
            <a:r>
              <a:rPr lang="en-AU" sz="3000" dirty="0" smtClean="0"/>
              <a:t>There can be more than one example</a:t>
            </a:r>
            <a:endParaRPr lang="en-AU" sz="3000" dirty="0"/>
          </a:p>
        </p:txBody>
      </p:sp>
    </p:spTree>
    <p:extLst>
      <p:ext uri="{BB962C8B-B14F-4D97-AF65-F5344CB8AC3E}">
        <p14:creationId xmlns:p14="http://schemas.microsoft.com/office/powerpoint/2010/main" val="235785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Elaboration</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smtClean="0"/>
              <a:t> </a:t>
            </a:r>
            <a:r>
              <a:rPr lang="en-AU" sz="3000" dirty="0" smtClean="0"/>
              <a:t>Explaining why?</a:t>
            </a:r>
          </a:p>
          <a:p>
            <a:pPr>
              <a:buFont typeface="Arial" panose="020B0604020202020204" pitchFamily="34" charset="0"/>
              <a:buChar char="•"/>
            </a:pPr>
            <a:r>
              <a:rPr lang="en-AU" sz="3000" dirty="0"/>
              <a:t> </a:t>
            </a:r>
            <a:r>
              <a:rPr lang="en-AU" sz="3000" dirty="0" smtClean="0"/>
              <a:t>You now link why the example you gave provides the answer you stated in your statement</a:t>
            </a:r>
          </a:p>
          <a:p>
            <a:pPr>
              <a:buFont typeface="Arial" panose="020B0604020202020204" pitchFamily="34" charset="0"/>
              <a:buChar char="•"/>
            </a:pPr>
            <a:r>
              <a:rPr lang="en-AU" sz="3000" dirty="0"/>
              <a:t> </a:t>
            </a:r>
            <a:r>
              <a:rPr lang="en-AU" sz="3000" dirty="0" smtClean="0"/>
              <a:t>If you used more than one example you should refer to both examples in your elaboration</a:t>
            </a:r>
            <a:endParaRPr lang="en-AU" sz="3000" dirty="0"/>
          </a:p>
        </p:txBody>
      </p:sp>
    </p:spTree>
    <p:extLst>
      <p:ext uri="{BB962C8B-B14F-4D97-AF65-F5344CB8AC3E}">
        <p14:creationId xmlns:p14="http://schemas.microsoft.com/office/powerpoint/2010/main" val="207010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lstStyle/>
          <a:p>
            <a:r>
              <a:rPr lang="en-AU" dirty="0" smtClean="0"/>
              <a:t>How to use S. E. E.</a:t>
            </a:r>
            <a:endParaRPr lang="en-AU" dirty="0"/>
          </a:p>
        </p:txBody>
      </p:sp>
      <p:sp>
        <p:nvSpPr>
          <p:cNvPr id="3" name="Content Placeholder 2"/>
          <p:cNvSpPr>
            <a:spLocks noGrp="1"/>
          </p:cNvSpPr>
          <p:nvPr>
            <p:ph idx="1"/>
          </p:nvPr>
        </p:nvSpPr>
        <p:spPr>
          <a:xfrm>
            <a:off x="657606" y="1399001"/>
            <a:ext cx="11420855" cy="4918086"/>
          </a:xfrm>
        </p:spPr>
        <p:txBody>
          <a:bodyPr>
            <a:noAutofit/>
          </a:bodyPr>
          <a:lstStyle/>
          <a:p>
            <a:r>
              <a:rPr lang="en-AU" sz="2800" dirty="0" smtClean="0"/>
              <a:t>How has intertextuality been </a:t>
            </a:r>
          </a:p>
          <a:p>
            <a:r>
              <a:rPr lang="en-AU" sz="2800" dirty="0" smtClean="0"/>
              <a:t>used within the text?</a:t>
            </a:r>
          </a:p>
        </p:txBody>
      </p:sp>
      <p:pic>
        <p:nvPicPr>
          <p:cNvPr id="4" name="Picture 3"/>
          <p:cNvPicPr>
            <a:picLocks noChangeAspect="1"/>
          </p:cNvPicPr>
          <p:nvPr/>
        </p:nvPicPr>
        <p:blipFill>
          <a:blip r:embed="rId2"/>
          <a:stretch>
            <a:fillRect/>
          </a:stretch>
        </p:blipFill>
        <p:spPr>
          <a:xfrm>
            <a:off x="5593952" y="1273487"/>
            <a:ext cx="5967285" cy="5169113"/>
          </a:xfrm>
          <a:prstGeom prst="rect">
            <a:avLst/>
          </a:prstGeom>
        </p:spPr>
      </p:pic>
    </p:spTree>
    <p:extLst>
      <p:ext uri="{BB962C8B-B14F-4D97-AF65-F5344CB8AC3E}">
        <p14:creationId xmlns:p14="http://schemas.microsoft.com/office/powerpoint/2010/main" val="185517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has intertextuality been used within the text?</a:t>
            </a:r>
            <a:r>
              <a:rPr lang="en-AU" b="1" dirty="0"/>
              <a:t/>
            </a:r>
            <a:br>
              <a:rPr lang="en-AU" b="1" dirty="0"/>
            </a:br>
            <a:endParaRPr lang="en-AU" dirty="0"/>
          </a:p>
        </p:txBody>
      </p:sp>
      <p:sp>
        <p:nvSpPr>
          <p:cNvPr id="3" name="Content Placeholder 2"/>
          <p:cNvSpPr>
            <a:spLocks noGrp="1"/>
          </p:cNvSpPr>
          <p:nvPr>
            <p:ph idx="1"/>
          </p:nvPr>
        </p:nvSpPr>
        <p:spPr>
          <a:xfrm>
            <a:off x="676274" y="2157732"/>
            <a:ext cx="10753725" cy="3967864"/>
          </a:xfrm>
        </p:spPr>
        <p:txBody>
          <a:bodyPr>
            <a:normAutofit/>
          </a:bodyPr>
          <a:lstStyle/>
          <a:p>
            <a:r>
              <a:rPr lang="en-AU" sz="3200" dirty="0" smtClean="0"/>
              <a:t>Intertextuality </a:t>
            </a:r>
            <a:r>
              <a:rPr lang="en-AU" sz="3200" dirty="0"/>
              <a:t>can be observed through the use of rhyme and metre within the text and has been used to aid satirical humour. The poet has </a:t>
            </a:r>
            <a:r>
              <a:rPr lang="en-AU" sz="3200" dirty="0" smtClean="0"/>
              <a:t>used a </a:t>
            </a:r>
            <a:r>
              <a:rPr lang="en-AU" sz="3200" dirty="0" err="1"/>
              <a:t>aa</a:t>
            </a:r>
            <a:r>
              <a:rPr lang="en-AU" sz="3200" dirty="0" smtClean="0"/>
              <a:t>, bb, cc, d, e, d </a:t>
            </a:r>
            <a:r>
              <a:rPr lang="en-AU" sz="3200" dirty="0"/>
              <a:t>rhyming scheme as </a:t>
            </a:r>
            <a:r>
              <a:rPr lang="en-AU" sz="3200" dirty="0" smtClean="0"/>
              <a:t>also seen </a:t>
            </a:r>
            <a:r>
              <a:rPr lang="en-AU" sz="3200" dirty="0"/>
              <a:t>in Dr Seuss’s Green Eggs and Ham. The poet has also mimicked Dr </a:t>
            </a:r>
            <a:r>
              <a:rPr lang="en-AU" sz="3200" dirty="0" smtClean="0"/>
              <a:t>Seuss </a:t>
            </a:r>
            <a:r>
              <a:rPr lang="en-AU" sz="3200" dirty="0"/>
              <a:t>in his use of metre to add a familiar rhythmic musicality to his poem. Here, therefore, intertextuality has aided satirical </a:t>
            </a:r>
            <a:r>
              <a:rPr lang="en-AU" sz="3200" dirty="0" smtClean="0"/>
              <a:t>humour </a:t>
            </a:r>
            <a:r>
              <a:rPr lang="en-AU" sz="3200" dirty="0"/>
              <a:t>as the poet has used an “American icon</a:t>
            </a:r>
            <a:r>
              <a:rPr lang="en-AU" sz="3200" dirty="0" smtClean="0"/>
              <a:t>”, Dr Seuss, </a:t>
            </a:r>
            <a:r>
              <a:rPr lang="en-AU" sz="3200" dirty="0"/>
              <a:t>to make fun </a:t>
            </a:r>
            <a:r>
              <a:rPr lang="en-AU" sz="3200" dirty="0" smtClean="0"/>
              <a:t>of, Obama, another “</a:t>
            </a:r>
            <a:r>
              <a:rPr lang="en-AU" sz="3200" dirty="0"/>
              <a:t>American icon”.</a:t>
            </a:r>
          </a:p>
          <a:p>
            <a:endParaRPr lang="en-AU" dirty="0"/>
          </a:p>
        </p:txBody>
      </p:sp>
    </p:spTree>
    <p:extLst>
      <p:ext uri="{BB962C8B-B14F-4D97-AF65-F5344CB8AC3E}">
        <p14:creationId xmlns:p14="http://schemas.microsoft.com/office/powerpoint/2010/main" val="2668549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has intertextuality been used within the text?</a:t>
            </a:r>
            <a:r>
              <a:rPr lang="en-AU" b="1" dirty="0"/>
              <a:t/>
            </a:r>
            <a:br>
              <a:rPr lang="en-AU" b="1" dirty="0"/>
            </a:br>
            <a:endParaRPr lang="en-AU" dirty="0"/>
          </a:p>
        </p:txBody>
      </p:sp>
      <p:sp>
        <p:nvSpPr>
          <p:cNvPr id="3" name="Content Placeholder 2"/>
          <p:cNvSpPr>
            <a:spLocks noGrp="1"/>
          </p:cNvSpPr>
          <p:nvPr>
            <p:ph idx="1"/>
          </p:nvPr>
        </p:nvSpPr>
        <p:spPr>
          <a:xfrm>
            <a:off x="676274" y="2157732"/>
            <a:ext cx="10753725" cy="3967864"/>
          </a:xfrm>
        </p:spPr>
        <p:txBody>
          <a:bodyPr>
            <a:normAutofit/>
          </a:bodyPr>
          <a:lstStyle/>
          <a:p>
            <a:r>
              <a:rPr lang="en-AU" sz="3200" dirty="0" smtClean="0">
                <a:solidFill>
                  <a:srgbClr val="FF0000"/>
                </a:solidFill>
              </a:rPr>
              <a:t>Intertextuality </a:t>
            </a:r>
            <a:r>
              <a:rPr lang="en-AU" sz="3200" dirty="0">
                <a:solidFill>
                  <a:srgbClr val="FF0000"/>
                </a:solidFill>
              </a:rPr>
              <a:t>can be observed through the use of rhyme and metre within the text and has been used to aid satirical humour. </a:t>
            </a:r>
            <a:r>
              <a:rPr lang="en-AU" sz="3200" dirty="0"/>
              <a:t>The poet has </a:t>
            </a:r>
            <a:r>
              <a:rPr lang="en-AU" sz="3200" dirty="0" smtClean="0"/>
              <a:t>used a </a:t>
            </a:r>
            <a:r>
              <a:rPr lang="en-AU" sz="3200" dirty="0" err="1"/>
              <a:t>aa</a:t>
            </a:r>
            <a:r>
              <a:rPr lang="en-AU" sz="3200" dirty="0" smtClean="0"/>
              <a:t>, bb, cc, d, e, d </a:t>
            </a:r>
            <a:r>
              <a:rPr lang="en-AU" sz="3200" dirty="0"/>
              <a:t>rhyming scheme as </a:t>
            </a:r>
            <a:r>
              <a:rPr lang="en-AU" sz="3200" dirty="0" smtClean="0"/>
              <a:t>also seen </a:t>
            </a:r>
            <a:r>
              <a:rPr lang="en-AU" sz="3200" dirty="0"/>
              <a:t>in Dr Seuss’s Green Eggs and Ham. The poet has also mimicked Dr </a:t>
            </a:r>
            <a:r>
              <a:rPr lang="en-AU" sz="3200" dirty="0" smtClean="0"/>
              <a:t>Seuss </a:t>
            </a:r>
            <a:r>
              <a:rPr lang="en-AU" sz="3200" dirty="0"/>
              <a:t>in his use of metre to add a familiar rhythmic musicality to his poem. Here, therefore, intertextuality has aided satirical </a:t>
            </a:r>
            <a:r>
              <a:rPr lang="en-AU" sz="3200" dirty="0" smtClean="0"/>
              <a:t>humour </a:t>
            </a:r>
            <a:r>
              <a:rPr lang="en-AU" sz="3200" dirty="0"/>
              <a:t>as the poet has used an “American icon</a:t>
            </a:r>
            <a:r>
              <a:rPr lang="en-AU" sz="3200" dirty="0" smtClean="0"/>
              <a:t>”, Dr Seuss, </a:t>
            </a:r>
            <a:r>
              <a:rPr lang="en-AU" sz="3200" dirty="0"/>
              <a:t>to make fun </a:t>
            </a:r>
            <a:r>
              <a:rPr lang="en-AU" sz="3200" dirty="0" smtClean="0"/>
              <a:t>of, Obama, another “</a:t>
            </a:r>
            <a:r>
              <a:rPr lang="en-AU" sz="3200" dirty="0"/>
              <a:t>American icon”.</a:t>
            </a:r>
          </a:p>
          <a:p>
            <a:endParaRPr lang="en-AU" dirty="0"/>
          </a:p>
        </p:txBody>
      </p:sp>
    </p:spTree>
    <p:extLst>
      <p:ext uri="{BB962C8B-B14F-4D97-AF65-F5344CB8AC3E}">
        <p14:creationId xmlns:p14="http://schemas.microsoft.com/office/powerpoint/2010/main" val="2109044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has intertextuality been used within the text?</a:t>
            </a:r>
            <a:r>
              <a:rPr lang="en-AU" b="1" dirty="0"/>
              <a:t/>
            </a:r>
            <a:br>
              <a:rPr lang="en-AU" b="1" dirty="0"/>
            </a:br>
            <a:endParaRPr lang="en-AU" dirty="0"/>
          </a:p>
        </p:txBody>
      </p:sp>
      <p:sp>
        <p:nvSpPr>
          <p:cNvPr id="3" name="Content Placeholder 2"/>
          <p:cNvSpPr>
            <a:spLocks noGrp="1"/>
          </p:cNvSpPr>
          <p:nvPr>
            <p:ph idx="1"/>
          </p:nvPr>
        </p:nvSpPr>
        <p:spPr>
          <a:xfrm>
            <a:off x="676274" y="2157732"/>
            <a:ext cx="10753725" cy="3967864"/>
          </a:xfrm>
        </p:spPr>
        <p:txBody>
          <a:bodyPr>
            <a:normAutofit/>
          </a:bodyPr>
          <a:lstStyle/>
          <a:p>
            <a:r>
              <a:rPr lang="en-AU" sz="3200" dirty="0" smtClean="0">
                <a:solidFill>
                  <a:srgbClr val="FF0000"/>
                </a:solidFill>
              </a:rPr>
              <a:t>Intertextuality </a:t>
            </a:r>
            <a:r>
              <a:rPr lang="en-AU" sz="3200" dirty="0">
                <a:solidFill>
                  <a:schemeClr val="tx1"/>
                </a:solidFill>
              </a:rPr>
              <a:t>can be observed through the use of rhyme and metre</a:t>
            </a:r>
            <a:r>
              <a:rPr lang="en-AU" sz="3200" dirty="0">
                <a:solidFill>
                  <a:srgbClr val="FF0000"/>
                </a:solidFill>
              </a:rPr>
              <a:t> within the text and has been used to </a:t>
            </a:r>
            <a:r>
              <a:rPr lang="en-AU" sz="3200" dirty="0">
                <a:solidFill>
                  <a:schemeClr val="tx1"/>
                </a:solidFill>
              </a:rPr>
              <a:t>aid satirical humour. </a:t>
            </a:r>
            <a:r>
              <a:rPr lang="en-AU" sz="3200" dirty="0"/>
              <a:t>The poet has </a:t>
            </a:r>
            <a:r>
              <a:rPr lang="en-AU" sz="3200" dirty="0" smtClean="0"/>
              <a:t>used a </a:t>
            </a:r>
            <a:r>
              <a:rPr lang="en-AU" sz="3200" dirty="0" err="1"/>
              <a:t>aa</a:t>
            </a:r>
            <a:r>
              <a:rPr lang="en-AU" sz="3200" dirty="0" smtClean="0"/>
              <a:t>, bb, cc, d, e, d </a:t>
            </a:r>
            <a:r>
              <a:rPr lang="en-AU" sz="3200" dirty="0"/>
              <a:t>rhyming scheme as </a:t>
            </a:r>
            <a:r>
              <a:rPr lang="en-AU" sz="3200" dirty="0" smtClean="0"/>
              <a:t>also seen </a:t>
            </a:r>
            <a:r>
              <a:rPr lang="en-AU" sz="3200" dirty="0"/>
              <a:t>in Dr Seuss’s Green Eggs and Ham. The poet has also mimicked Dr </a:t>
            </a:r>
            <a:r>
              <a:rPr lang="en-AU" sz="3200" dirty="0" smtClean="0"/>
              <a:t>Seuss </a:t>
            </a:r>
            <a:r>
              <a:rPr lang="en-AU" sz="3200" dirty="0"/>
              <a:t>in his use of metre to add a familiar rhythmic musicality to his poem. Here, therefore, intertextuality has aided satirical </a:t>
            </a:r>
            <a:r>
              <a:rPr lang="en-AU" sz="3200" dirty="0" smtClean="0"/>
              <a:t>humour </a:t>
            </a:r>
            <a:r>
              <a:rPr lang="en-AU" sz="3200" dirty="0"/>
              <a:t>as the poet has used an “American icon</a:t>
            </a:r>
            <a:r>
              <a:rPr lang="en-AU" sz="3200" dirty="0" smtClean="0"/>
              <a:t>”, Dr Seuss, </a:t>
            </a:r>
            <a:r>
              <a:rPr lang="en-AU" sz="3200" dirty="0"/>
              <a:t>to make fun </a:t>
            </a:r>
            <a:r>
              <a:rPr lang="en-AU" sz="3200" dirty="0" smtClean="0"/>
              <a:t>of, Obama, another “</a:t>
            </a:r>
            <a:r>
              <a:rPr lang="en-AU" sz="3200" dirty="0"/>
              <a:t>American icon”.</a:t>
            </a:r>
          </a:p>
          <a:p>
            <a:endParaRPr lang="en-AU" dirty="0"/>
          </a:p>
        </p:txBody>
      </p:sp>
    </p:spTree>
    <p:extLst>
      <p:ext uri="{BB962C8B-B14F-4D97-AF65-F5344CB8AC3E}">
        <p14:creationId xmlns:p14="http://schemas.microsoft.com/office/powerpoint/2010/main" val="2689708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otalTime>0</TotalTime>
  <Words>2504</Words>
  <Application>Microsoft Office PowerPoint</Application>
  <PresentationFormat>Widescreen</PresentationFormat>
  <Paragraphs>103</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 Light</vt:lpstr>
      <vt:lpstr>Metropolitan</vt:lpstr>
      <vt:lpstr>Poetry and Lyrics</vt:lpstr>
      <vt:lpstr>S. E. E – one paragraph answers</vt:lpstr>
      <vt:lpstr>Statement</vt:lpstr>
      <vt:lpstr>Example</vt:lpstr>
      <vt:lpstr>Elaboration</vt:lpstr>
      <vt:lpstr>How to use S. E. E.</vt:lpstr>
      <vt:lpstr>How has intertextuality been used within the text? </vt:lpstr>
      <vt:lpstr>How has intertextuality been used within the text? </vt:lpstr>
      <vt:lpstr>How has intertextuality been used within the text? </vt:lpstr>
      <vt:lpstr>How has intertextuality been used within the text? </vt:lpstr>
      <vt:lpstr>How has intertextuality been used within the text? </vt:lpstr>
      <vt:lpstr>How has intertextuality been used within the text? </vt:lpstr>
      <vt:lpstr>Now you try…</vt:lpstr>
      <vt:lpstr>Poetry and Lyrics</vt:lpstr>
      <vt:lpstr>S. E. E – one paragraph answers</vt:lpstr>
      <vt:lpstr>How has intertextuality been used within the text? </vt:lpstr>
      <vt:lpstr>Another example…</vt:lpstr>
      <vt:lpstr>Another example…</vt:lpstr>
      <vt:lpstr>The T.E.E.L. structure</vt:lpstr>
      <vt:lpstr>LINK</vt:lpstr>
      <vt:lpstr>How to use T.E.E.L</vt:lpstr>
      <vt:lpstr>How has intertextuality and symbolism been used within the text? </vt:lpstr>
      <vt:lpstr>How has intertextuality and symbolism been used within the text? </vt:lpstr>
      <vt:lpstr>How has intertextuality and symbolism been used within the text? </vt:lpstr>
      <vt:lpstr>How has intertextuality and symbolism been used within the text? </vt:lpstr>
      <vt:lpstr>How has intertextuality and symbolism been used within the text? </vt:lpstr>
      <vt:lpstr>Now you try…</vt:lpstr>
      <vt:lpstr>Now you try…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Hunt</dc:creator>
  <cp:lastModifiedBy>Petra Hunt</cp:lastModifiedBy>
  <cp:revision>2</cp:revision>
  <dcterms:created xsi:type="dcterms:W3CDTF">2015-06-22T00:34:03Z</dcterms:created>
  <dcterms:modified xsi:type="dcterms:W3CDTF">2015-07-01T23:04:03Z</dcterms:modified>
</cp:coreProperties>
</file>