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57" r:id="rId4"/>
    <p:sldId id="266" r:id="rId5"/>
    <p:sldId id="258" r:id="rId6"/>
    <p:sldId id="267" r:id="rId7"/>
    <p:sldId id="259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0" r:id="rId17"/>
    <p:sldId id="275" r:id="rId18"/>
    <p:sldId id="272" r:id="rId19"/>
    <p:sldId id="276" r:id="rId20"/>
    <p:sldId id="273" r:id="rId21"/>
    <p:sldId id="277" r:id="rId22"/>
    <p:sldId id="274" r:id="rId23"/>
    <p:sldId id="278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Poetry and Lyrics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Poetic Devices 101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59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425003"/>
            <a:ext cx="10753725" cy="6078827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So </a:t>
            </a:r>
            <a:r>
              <a:rPr lang="en-AU" dirty="0"/>
              <a:t>I won't let you close enough to hurt me,</a:t>
            </a:r>
          </a:p>
          <a:p>
            <a:r>
              <a:rPr lang="en-AU" dirty="0"/>
              <a:t>No, I won't ask you, you to just desert me,</a:t>
            </a:r>
          </a:p>
          <a:p>
            <a:r>
              <a:rPr lang="en-AU" dirty="0"/>
              <a:t>I can't give you what you think you gave me,</a:t>
            </a:r>
          </a:p>
          <a:p>
            <a:r>
              <a:rPr lang="en-AU" dirty="0"/>
              <a:t>It's time to say goodbye to turning tables,</a:t>
            </a:r>
          </a:p>
          <a:p>
            <a:r>
              <a:rPr lang="en-AU" dirty="0"/>
              <a:t>To turning tables,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721218"/>
            <a:ext cx="10753725" cy="5056648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Under </a:t>
            </a:r>
            <a:r>
              <a:rPr lang="en-AU" dirty="0"/>
              <a:t>haunted skies I see, ooh,</a:t>
            </a:r>
          </a:p>
          <a:p>
            <a:r>
              <a:rPr lang="en-AU" dirty="0"/>
              <a:t>Where love is lost, your ghost is found,</a:t>
            </a:r>
          </a:p>
          <a:p>
            <a:r>
              <a:rPr lang="en-AU" dirty="0"/>
              <a:t>I braved a hundred storms to leave you,</a:t>
            </a:r>
          </a:p>
          <a:p>
            <a:r>
              <a:rPr lang="en-AU" dirty="0"/>
              <a:t>As hard as you try, no, I will never be knocked down,</a:t>
            </a:r>
          </a:p>
          <a:p>
            <a:endParaRPr lang="en-AU" dirty="0"/>
          </a:p>
          <a:p>
            <a:r>
              <a:rPr lang="en-AU" dirty="0"/>
              <a:t>I can't keep up with your turning tables,</a:t>
            </a:r>
          </a:p>
          <a:p>
            <a:r>
              <a:rPr lang="en-AU" dirty="0"/>
              <a:t>Under your thumb, I can't breathe,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1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708338"/>
            <a:ext cx="10753725" cy="5563673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So </a:t>
            </a:r>
            <a:r>
              <a:rPr lang="en-AU" dirty="0"/>
              <a:t>I won't let you close enough to hurt me, </a:t>
            </a:r>
          </a:p>
          <a:p>
            <a:r>
              <a:rPr lang="en-AU" dirty="0"/>
              <a:t>No, I won't ask you, you to just desert me,</a:t>
            </a:r>
          </a:p>
          <a:p>
            <a:r>
              <a:rPr lang="en-AU" dirty="0"/>
              <a:t>I can't give you what you think you gave me,</a:t>
            </a:r>
          </a:p>
          <a:p>
            <a:r>
              <a:rPr lang="en-AU" dirty="0"/>
              <a:t>It's time to say goodbye to turning tables,</a:t>
            </a:r>
          </a:p>
          <a:p>
            <a:r>
              <a:rPr lang="en-AU" dirty="0"/>
              <a:t>Turning tables,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13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631066"/>
            <a:ext cx="10753725" cy="5146800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Next </a:t>
            </a:r>
            <a:r>
              <a:rPr lang="en-AU" dirty="0"/>
              <a:t>time I'll be braver,</a:t>
            </a:r>
          </a:p>
          <a:p>
            <a:r>
              <a:rPr lang="en-AU" dirty="0"/>
              <a:t>I'll be my own </a:t>
            </a:r>
            <a:r>
              <a:rPr lang="en-AU" dirty="0" err="1"/>
              <a:t>savior</a:t>
            </a:r>
            <a:r>
              <a:rPr lang="en-AU" dirty="0"/>
              <a:t>,</a:t>
            </a:r>
          </a:p>
          <a:p>
            <a:r>
              <a:rPr lang="en-AU" dirty="0"/>
              <a:t>When the thunder calls for me,</a:t>
            </a:r>
          </a:p>
          <a:p>
            <a:r>
              <a:rPr lang="en-AU" dirty="0"/>
              <a:t>Next time I'll be braver,</a:t>
            </a:r>
          </a:p>
          <a:p>
            <a:r>
              <a:rPr lang="en-AU" dirty="0"/>
              <a:t>I'll be my own </a:t>
            </a:r>
            <a:r>
              <a:rPr lang="en-AU" dirty="0" err="1"/>
              <a:t>savior</a:t>
            </a:r>
            <a:r>
              <a:rPr lang="en-AU" dirty="0"/>
              <a:t>,</a:t>
            </a:r>
          </a:p>
          <a:p>
            <a:r>
              <a:rPr lang="en-AU" dirty="0"/>
              <a:t>Standing on my own two feet,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553792"/>
            <a:ext cx="10753725" cy="5224073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 </a:t>
            </a:r>
            <a:r>
              <a:rPr lang="en-AU" dirty="0"/>
              <a:t>won't let you close enough to hurt me,</a:t>
            </a:r>
          </a:p>
          <a:p>
            <a:r>
              <a:rPr lang="en-AU" dirty="0"/>
              <a:t>No, I won't ask you, you to just desert me,</a:t>
            </a:r>
          </a:p>
          <a:p>
            <a:r>
              <a:rPr lang="en-AU" dirty="0"/>
              <a:t>I can't give you what you think you gave me,</a:t>
            </a:r>
          </a:p>
          <a:p>
            <a:r>
              <a:rPr lang="en-AU" dirty="0"/>
              <a:t>It's time to say goodbye to turning tables,</a:t>
            </a:r>
          </a:p>
          <a:p>
            <a:r>
              <a:rPr lang="en-AU" dirty="0"/>
              <a:t>To turning tables,</a:t>
            </a:r>
          </a:p>
          <a:p>
            <a:r>
              <a:rPr lang="en-AU" dirty="0"/>
              <a:t>Turning tables, yeah,</a:t>
            </a:r>
          </a:p>
          <a:p>
            <a:r>
              <a:rPr lang="en-AU" dirty="0"/>
              <a:t>Turning, oh.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1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Poetry and Lyrics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101 continued…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6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Repetition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92151"/>
          </a:xfrm>
        </p:spPr>
        <p:txBody>
          <a:bodyPr>
            <a:noAutofit/>
          </a:bodyPr>
          <a:lstStyle/>
          <a:p>
            <a:r>
              <a:rPr lang="en-AU" sz="3000" i="1" dirty="0"/>
              <a:t>Repetition is a literary device that repeats the same words or phrases a few times to make an idea clearer</a:t>
            </a:r>
            <a:r>
              <a:rPr lang="en-AU" sz="3000" i="1" dirty="0" smtClean="0"/>
              <a:t>.</a:t>
            </a:r>
          </a:p>
          <a:p>
            <a:endParaRPr lang="en-A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Supports Rhyme and Metre.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Is similar to Alliteration.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3000" dirty="0"/>
          </a:p>
          <a:p>
            <a:pPr marL="0" indent="0">
              <a:buNone/>
            </a:pPr>
            <a:r>
              <a:rPr lang="en-AU" sz="3000" i="1" dirty="0" smtClean="0"/>
              <a:t>Alliteration is </a:t>
            </a:r>
            <a:r>
              <a:rPr lang="en-AU" sz="3000" i="1" dirty="0"/>
              <a:t>characterized by a number of words, typically three or more, that have the same first consonant sound fall within the same sentence or phrase.</a:t>
            </a:r>
          </a:p>
        </p:txBody>
      </p:sp>
    </p:spTree>
    <p:extLst>
      <p:ext uri="{BB962C8B-B14F-4D97-AF65-F5344CB8AC3E}">
        <p14:creationId xmlns:p14="http://schemas.microsoft.com/office/powerpoint/2010/main" val="31513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8" y="333885"/>
            <a:ext cx="8142668" cy="62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171977"/>
          </a:xfrm>
        </p:spPr>
        <p:txBody>
          <a:bodyPr/>
          <a:lstStyle/>
          <a:p>
            <a:r>
              <a:rPr lang="en-AU" dirty="0" smtClean="0"/>
              <a:t>Symbolism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017432"/>
            <a:ext cx="10753725" cy="5486400"/>
          </a:xfrm>
        </p:spPr>
        <p:txBody>
          <a:bodyPr>
            <a:normAutofit fontScale="92500" lnSpcReduction="20000"/>
          </a:bodyPr>
          <a:lstStyle/>
          <a:p>
            <a:r>
              <a:rPr lang="en-AU" sz="3200" i="1" dirty="0"/>
              <a:t>A symbol </a:t>
            </a:r>
            <a:r>
              <a:rPr lang="en-AU" sz="3200" i="1" dirty="0" smtClean="0"/>
              <a:t>in </a:t>
            </a:r>
            <a:r>
              <a:rPr lang="en-AU" sz="3200" i="1" dirty="0"/>
              <a:t>literature is anything (truly, ANYTHING!) that stands for something else</a:t>
            </a:r>
            <a:r>
              <a:rPr lang="en-AU" sz="3200" i="1" dirty="0" smtClean="0"/>
              <a:t>.</a:t>
            </a:r>
          </a:p>
          <a:p>
            <a:endParaRPr lang="en-AU" sz="3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</a:t>
            </a:r>
            <a:r>
              <a:rPr lang="en-AU" sz="3200" dirty="0" smtClean="0"/>
              <a:t>Relates to metaphor and simile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en-AU" sz="3200" dirty="0" err="1" smtClean="0"/>
              <a:t>Hozier</a:t>
            </a:r>
            <a:r>
              <a:rPr lang="en-AU" sz="3200" dirty="0" smtClean="0"/>
              <a:t> “Take me to church”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Take me to church</a:t>
            </a:r>
          </a:p>
          <a:p>
            <a:pPr marL="0" indent="0">
              <a:buNone/>
            </a:pPr>
            <a:r>
              <a:rPr lang="en-AU" sz="3200" dirty="0" smtClean="0"/>
              <a:t>I'll worship like a dog at the shrine of your lies</a:t>
            </a:r>
          </a:p>
          <a:p>
            <a:pPr marL="0" indent="0">
              <a:buNone/>
            </a:pPr>
            <a:r>
              <a:rPr lang="en-AU" sz="3200" dirty="0" smtClean="0"/>
              <a:t>I'll </a:t>
            </a:r>
            <a:r>
              <a:rPr lang="en-AU" sz="3200" dirty="0"/>
              <a:t>tell you my sins and you can sharpen your knife</a:t>
            </a:r>
          </a:p>
          <a:p>
            <a:pPr marL="0" indent="0">
              <a:buNone/>
            </a:pPr>
            <a:r>
              <a:rPr lang="en-AU" sz="3200" dirty="0"/>
              <a:t>Offer me that deathless death</a:t>
            </a:r>
          </a:p>
          <a:p>
            <a:pPr marL="0" indent="0">
              <a:buNone/>
            </a:pPr>
            <a:r>
              <a:rPr lang="en-AU" sz="3200" dirty="0"/>
              <a:t>Good God, </a:t>
            </a:r>
            <a:r>
              <a:rPr lang="en-AU" sz="3200" dirty="0" smtClean="0"/>
              <a:t>let me give you my life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0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748230"/>
            <a:ext cx="8213233" cy="54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940158"/>
            <a:ext cx="10753725" cy="4837707"/>
          </a:xfrm>
        </p:spPr>
        <p:txBody>
          <a:bodyPr>
            <a:normAutofit/>
          </a:bodyPr>
          <a:lstStyle/>
          <a:p>
            <a:r>
              <a:rPr lang="en-AU" sz="2800" dirty="0"/>
              <a:t>Why is it important to write texts which deal with ‘relationship’ themes?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2" y="4247818"/>
            <a:ext cx="3732190" cy="2085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5" y="4428454"/>
            <a:ext cx="3467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868" y="1657861"/>
            <a:ext cx="3082344" cy="205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25" y="1724525"/>
            <a:ext cx="3295248" cy="1919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427" y="4373547"/>
            <a:ext cx="2491741" cy="1959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4414"/>
          <a:stretch/>
        </p:blipFill>
        <p:spPr>
          <a:xfrm>
            <a:off x="4300510" y="1410504"/>
            <a:ext cx="3331574" cy="25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27757"/>
          </a:xfrm>
        </p:spPr>
        <p:txBody>
          <a:bodyPr>
            <a:noAutofit/>
          </a:bodyPr>
          <a:lstStyle/>
          <a:p>
            <a:r>
              <a:rPr lang="en-AU" sz="3000" i="1" dirty="0"/>
              <a:t>Tone, in written composition, is an attitude of a writer toward a subject or an audience. Tone is generally conveyed through the choice of words or the viewpoint of a writer on a particular subject</a:t>
            </a:r>
            <a:r>
              <a:rPr lang="en-AU" sz="3000" i="1" dirty="0" smtClean="0"/>
              <a:t>.</a:t>
            </a:r>
          </a:p>
          <a:p>
            <a:endParaRPr lang="en-AU" sz="3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i="1" dirty="0" smtClean="0"/>
              <a:t> </a:t>
            </a:r>
            <a:r>
              <a:rPr lang="en-AU" sz="3000" dirty="0" smtClean="0"/>
              <a:t>Can also be called mood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 smtClean="0"/>
              <a:t>Choice of vocabulary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Use of Punctuation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Links to Repetition, Alliteration, Rhyme and metre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Read it out loud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18835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65" y="2530979"/>
            <a:ext cx="5575166" cy="4488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152"/>
            <a:ext cx="6577884" cy="43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Intertextuality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05030"/>
          </a:xfrm>
        </p:spPr>
        <p:txBody>
          <a:bodyPr>
            <a:normAutofit/>
          </a:bodyPr>
          <a:lstStyle/>
          <a:p>
            <a:r>
              <a:rPr lang="en-AU" sz="3000" i="1" dirty="0" smtClean="0"/>
              <a:t>Is </a:t>
            </a:r>
            <a:r>
              <a:rPr lang="en-AU" sz="3000" i="1" dirty="0"/>
              <a:t>a textual reference within some text that </a:t>
            </a:r>
            <a:r>
              <a:rPr lang="en-AU" sz="3000" i="1" dirty="0" smtClean="0"/>
              <a:t>reflects another text. Instead simply referencing </a:t>
            </a:r>
            <a:r>
              <a:rPr lang="en-AU" sz="3000" i="1" dirty="0"/>
              <a:t>phrases from different </a:t>
            </a:r>
            <a:r>
              <a:rPr lang="en-AU" sz="3000" i="1" dirty="0" smtClean="0"/>
              <a:t>texts, </a:t>
            </a:r>
            <a:r>
              <a:rPr lang="en-AU" sz="3000" i="1" dirty="0"/>
              <a:t>intertextuality draws </a:t>
            </a:r>
            <a:r>
              <a:rPr lang="en-AU" sz="3000" i="1" dirty="0" smtClean="0"/>
              <a:t>upon </a:t>
            </a:r>
            <a:r>
              <a:rPr lang="en-AU" sz="3000" i="1" dirty="0"/>
              <a:t>concept, rhetoric or ideology from other </a:t>
            </a:r>
            <a:r>
              <a:rPr lang="en-AU" sz="3000" i="1" dirty="0" smtClean="0"/>
              <a:t>texts.</a:t>
            </a:r>
          </a:p>
          <a:p>
            <a:endParaRPr lang="en-AU" sz="3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 smtClean="0"/>
              <a:t> The retelling of an old 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The modernisation of an old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/>
              <a:t> </a:t>
            </a:r>
            <a:r>
              <a:rPr lang="en-AU" sz="3000" dirty="0" smtClean="0"/>
              <a:t>The use of or a commentary of an idea from another text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41305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6" t="2060" b="1701"/>
          <a:stretch/>
        </p:blipFill>
        <p:spPr>
          <a:xfrm>
            <a:off x="154547" y="157764"/>
            <a:ext cx="5592919" cy="421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5" t="3044" r="2892"/>
          <a:stretch/>
        </p:blipFill>
        <p:spPr>
          <a:xfrm>
            <a:off x="6254839" y="1700011"/>
            <a:ext cx="5743978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Meg Mac “Grandma’s Hands”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 Word Tally - </a:t>
            </a:r>
            <a:r>
              <a:rPr lang="en-AU" dirty="0"/>
              <a:t>counting the use of common </a:t>
            </a:r>
            <a:r>
              <a:rPr lang="en-AU" dirty="0" smtClean="0"/>
              <a:t>words.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 In your partners discuss </a:t>
            </a:r>
            <a:r>
              <a:rPr lang="en-AU" dirty="0"/>
              <a:t>why? </a:t>
            </a:r>
            <a:r>
              <a:rPr lang="en-AU" dirty="0" smtClean="0"/>
              <a:t>What does it link to?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11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Macklemore</a:t>
            </a:r>
            <a:r>
              <a:rPr lang="en-AU" dirty="0" smtClean="0"/>
              <a:t> “Same Love”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 smtClean="0"/>
              <a:t>What </a:t>
            </a:r>
            <a:r>
              <a:rPr lang="en-AU" sz="3000" dirty="0"/>
              <a:t>is he saying about homosexuality in each </a:t>
            </a:r>
            <a:r>
              <a:rPr lang="en-AU" sz="3000" dirty="0" smtClean="0"/>
              <a:t>stanza?</a:t>
            </a:r>
          </a:p>
          <a:p>
            <a:pPr marL="0" indent="0">
              <a:buNone/>
            </a:pPr>
            <a:endParaRPr lang="en-A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 smtClean="0"/>
              <a:t>How does he say it?</a:t>
            </a:r>
          </a:p>
          <a:p>
            <a:pPr marL="0" indent="0">
              <a:buNone/>
            </a:pPr>
            <a:endParaRPr lang="en-A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3000" dirty="0" smtClean="0"/>
              <a:t>How </a:t>
            </a:r>
            <a:r>
              <a:rPr lang="en-AU" sz="3000" dirty="0"/>
              <a:t>has he used intertextuality to enhance that...?</a:t>
            </a:r>
          </a:p>
        </p:txBody>
      </p:sp>
    </p:spTree>
    <p:extLst>
      <p:ext uri="{BB962C8B-B14F-4D97-AF65-F5344CB8AC3E}">
        <p14:creationId xmlns:p14="http://schemas.microsoft.com/office/powerpoint/2010/main" val="39348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Hozier</a:t>
            </a:r>
            <a:r>
              <a:rPr lang="en-AU" dirty="0" smtClean="0"/>
              <a:t> “Take me to Church”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Individual task: </a:t>
            </a:r>
            <a:endParaRPr lang="en-AU" sz="3200" dirty="0" smtClean="0"/>
          </a:p>
          <a:p>
            <a:r>
              <a:rPr lang="en-AU" sz="3200" dirty="0" smtClean="0"/>
              <a:t>You are to complete closed </a:t>
            </a:r>
            <a:r>
              <a:rPr lang="en-AU" sz="3200" dirty="0"/>
              <a:t>reading of </a:t>
            </a:r>
            <a:r>
              <a:rPr lang="en-AU" sz="3200" dirty="0" err="1"/>
              <a:t>Hozier’s</a:t>
            </a:r>
            <a:r>
              <a:rPr lang="en-AU" sz="3200" dirty="0"/>
              <a:t> “Take me to Church</a:t>
            </a:r>
            <a:r>
              <a:rPr lang="en-AU" sz="3200" dirty="0" smtClean="0"/>
              <a:t>”.</a:t>
            </a:r>
          </a:p>
          <a:p>
            <a:r>
              <a:rPr lang="en-AU" sz="3200" dirty="0" smtClean="0"/>
              <a:t> Look </a:t>
            </a:r>
            <a:r>
              <a:rPr lang="en-AU" sz="3200" dirty="0"/>
              <a:t>for repetition, symbolism, intertextuality, tone, metre, </a:t>
            </a:r>
            <a:r>
              <a:rPr lang="en-AU" sz="3200" dirty="0" smtClean="0"/>
              <a:t>rhyme, similes </a:t>
            </a:r>
            <a:r>
              <a:rPr lang="en-AU" sz="3200" dirty="0"/>
              <a:t>and metaphor.</a:t>
            </a:r>
          </a:p>
        </p:txBody>
      </p:sp>
    </p:spTree>
    <p:extLst>
      <p:ext uri="{BB962C8B-B14F-4D97-AF65-F5344CB8AC3E}">
        <p14:creationId xmlns:p14="http://schemas.microsoft.com/office/powerpoint/2010/main" val="37791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Rhyme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i="1" dirty="0"/>
              <a:t>A rhyme is a repetition of similar sounding words occurring at the end of lines in poems or songs.</a:t>
            </a:r>
          </a:p>
          <a:p>
            <a:endParaRPr lang="en-A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Repeating </a:t>
            </a:r>
            <a:r>
              <a:rPr lang="en-AU" sz="2800" dirty="0"/>
              <a:t>patterns that </a:t>
            </a:r>
            <a:r>
              <a:rPr lang="en-AU" sz="2800" dirty="0" smtClean="0"/>
              <a:t>bring </a:t>
            </a:r>
            <a:r>
              <a:rPr lang="en-AU" sz="2800" dirty="0"/>
              <a:t>rhythm or musicality </a:t>
            </a:r>
            <a:r>
              <a:rPr lang="en-AU" sz="2800" dirty="0" smtClean="0"/>
              <a:t>to poems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Differentiate poetry </a:t>
            </a:r>
            <a:r>
              <a:rPr lang="en-AU" sz="2800" dirty="0"/>
              <a:t>from prose which is </a:t>
            </a:r>
            <a:r>
              <a:rPr lang="en-AU" sz="2800" dirty="0" smtClean="0"/>
              <a:t>plain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A </a:t>
            </a:r>
            <a:r>
              <a:rPr lang="en-AU" sz="2800" dirty="0"/>
              <a:t>mnemonic device smoothing the progress of </a:t>
            </a:r>
            <a:r>
              <a:rPr lang="en-AU" sz="2800" dirty="0" smtClean="0"/>
              <a:t>memorization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</a:t>
            </a:r>
            <a:r>
              <a:rPr lang="en-AU" sz="2800" dirty="0"/>
              <a:t>For instance, all nursery rhymes contain rhyming words in order to facilitate </a:t>
            </a:r>
            <a:r>
              <a:rPr lang="en-AU" sz="2800" dirty="0" smtClean="0"/>
              <a:t>learning for children.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600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5" y="0"/>
            <a:ext cx="6892774" cy="2871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65" y="2258142"/>
            <a:ext cx="3273179" cy="4087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691"/>
          <a:stretch/>
        </p:blipFill>
        <p:spPr>
          <a:xfrm>
            <a:off x="1833617" y="3099464"/>
            <a:ext cx="3111870" cy="37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i="1" dirty="0" smtClean="0"/>
              <a:t>Metre </a:t>
            </a:r>
            <a:r>
              <a:rPr lang="en-AU" sz="2800" i="1" dirty="0"/>
              <a:t>is a stressed and unstressed syllabic pattern in a verse or within the lines of a poem. </a:t>
            </a:r>
            <a:endParaRPr lang="en-AU" sz="2800" i="1" dirty="0" smtClean="0"/>
          </a:p>
          <a:p>
            <a:endParaRPr lang="en-AU" sz="28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Stressed </a:t>
            </a:r>
            <a:r>
              <a:rPr lang="en-AU" sz="2800" dirty="0"/>
              <a:t>syllables tend to be longer and unstressed </a:t>
            </a:r>
            <a:r>
              <a:rPr lang="en-AU" sz="2800" dirty="0" smtClean="0"/>
              <a:t>shorter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We mark them with an - for long and a x for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 It gives </a:t>
            </a:r>
            <a:r>
              <a:rPr lang="en-AU" sz="2800" dirty="0"/>
              <a:t>poetry a rhythmical and melodious </a:t>
            </a:r>
            <a:r>
              <a:rPr lang="en-AU" sz="2800" dirty="0" smtClean="0"/>
              <a:t>sound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For </a:t>
            </a:r>
            <a:r>
              <a:rPr lang="en-AU" sz="2800" dirty="0"/>
              <a:t>instance, if you read a poem loudly, and it produces regular sound patterns, then this poem would be a metered or measured </a:t>
            </a:r>
            <a:r>
              <a:rPr lang="en-AU" sz="2800" dirty="0" smtClean="0"/>
              <a:t>poem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854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585"/>
          <a:stretch/>
        </p:blipFill>
        <p:spPr>
          <a:xfrm>
            <a:off x="566670" y="1442434"/>
            <a:ext cx="7511737" cy="442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9" y="2919913"/>
            <a:ext cx="5221041" cy="33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AU" dirty="0" smtClean="0"/>
              <a:t>Metaphor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700011"/>
            <a:ext cx="10753725" cy="4816699"/>
          </a:xfrm>
        </p:spPr>
        <p:txBody>
          <a:bodyPr>
            <a:normAutofit/>
          </a:bodyPr>
          <a:lstStyle/>
          <a:p>
            <a:r>
              <a:rPr lang="en-AU" sz="2800" i="1" dirty="0"/>
              <a:t>A metaphor is a word or phrase that is used to make a comparison between two things. </a:t>
            </a:r>
            <a:endParaRPr lang="en-AU" sz="2800" i="1" dirty="0" smtClean="0"/>
          </a:p>
          <a:p>
            <a:endParaRPr lang="en-AU" sz="28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i="1" dirty="0" smtClean="0"/>
              <a:t> </a:t>
            </a:r>
            <a:r>
              <a:rPr lang="en-AU" sz="2800" dirty="0" smtClean="0"/>
              <a:t>Aids imagery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i="1" dirty="0" smtClean="0"/>
              <a:t> </a:t>
            </a:r>
            <a:r>
              <a:rPr lang="en-AU" sz="2800" dirty="0" smtClean="0"/>
              <a:t>Aid themes and ideas</a:t>
            </a:r>
            <a:endParaRPr lang="en-AU" sz="2800" i="1" dirty="0" smtClean="0"/>
          </a:p>
          <a:p>
            <a:pPr marL="0" indent="0">
              <a:buNone/>
            </a:pPr>
            <a:endParaRPr lang="en-AU" sz="2800" i="1" dirty="0"/>
          </a:p>
          <a:p>
            <a:r>
              <a:rPr lang="en-AU" sz="2800" dirty="0" smtClean="0"/>
              <a:t>What is a simile?</a:t>
            </a:r>
            <a:endParaRPr lang="en-AU" sz="2800" dirty="0"/>
          </a:p>
          <a:p>
            <a:r>
              <a:rPr lang="en-AU" sz="2800" i="1" dirty="0" smtClean="0"/>
              <a:t>Simile is a literary device that is used to make a comparison. While very similar to a metaphor, a simile is different because it uses the words “like” or “as” to make a comparison.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Arial Rounded MT Bold" panose="020F0704030504030204" pitchFamily="34" charset="0"/>
              </a:rPr>
              <a:t>You're a mean one, </a:t>
            </a:r>
            <a:r>
              <a:rPr lang="en-AU" dirty="0" err="1">
                <a:latin typeface="Arial Rounded MT Bold" panose="020F0704030504030204" pitchFamily="34" charset="0"/>
              </a:rPr>
              <a:t>Mr.</a:t>
            </a:r>
            <a:r>
              <a:rPr lang="en-AU" dirty="0">
                <a:latin typeface="Arial Rounded MT Bold" panose="020F0704030504030204" pitchFamily="34" charset="0"/>
              </a:rPr>
              <a:t> Grinch.</a:t>
            </a:r>
          </a:p>
          <a:p>
            <a:r>
              <a:rPr lang="en-AU" dirty="0">
                <a:latin typeface="Arial Rounded MT Bold" panose="020F0704030504030204" pitchFamily="34" charset="0"/>
              </a:rPr>
              <a:t>You really are a heel.</a:t>
            </a:r>
          </a:p>
          <a:p>
            <a:r>
              <a:rPr lang="en-AU" dirty="0">
                <a:latin typeface="Arial Rounded MT Bold" panose="020F0704030504030204" pitchFamily="34" charset="0"/>
              </a:rPr>
              <a:t>You're as cuddly as a cactus,</a:t>
            </a:r>
          </a:p>
          <a:p>
            <a:r>
              <a:rPr lang="en-AU" dirty="0">
                <a:latin typeface="Arial Rounded MT Bold" panose="020F0704030504030204" pitchFamily="34" charset="0"/>
              </a:rPr>
              <a:t>You're as charming as an eel,</a:t>
            </a:r>
          </a:p>
          <a:p>
            <a:r>
              <a:rPr lang="en-AU" dirty="0" err="1">
                <a:latin typeface="Arial Rounded MT Bold" panose="020F0704030504030204" pitchFamily="34" charset="0"/>
              </a:rPr>
              <a:t>Mr.</a:t>
            </a:r>
            <a:r>
              <a:rPr lang="en-AU" dirty="0">
                <a:latin typeface="Arial Rounded MT Bold" panose="020F0704030504030204" pitchFamily="34" charset="0"/>
              </a:rPr>
              <a:t> Grinch.</a:t>
            </a:r>
          </a:p>
          <a:p>
            <a:r>
              <a:rPr lang="en-AU" dirty="0">
                <a:latin typeface="Arial Rounded MT Bold" panose="020F0704030504030204" pitchFamily="34" charset="0"/>
              </a:rPr>
              <a:t>You're a bad banana with a greasy black peel.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72" y="2581141"/>
            <a:ext cx="4276859" cy="42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Adele “Turning Tables</a:t>
            </a:r>
            <a:r>
              <a:rPr lang="en-AU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Close </a:t>
            </a:r>
            <a:r>
              <a:rPr lang="en-AU" dirty="0"/>
              <a:t>enough to start a war,</a:t>
            </a:r>
          </a:p>
          <a:p>
            <a:r>
              <a:rPr lang="en-AU" dirty="0"/>
              <a:t>All that I have is on the floor,</a:t>
            </a:r>
          </a:p>
          <a:p>
            <a:r>
              <a:rPr lang="en-AU" dirty="0"/>
              <a:t>God only knows what we're fighting for,</a:t>
            </a:r>
          </a:p>
          <a:p>
            <a:r>
              <a:rPr lang="en-AU" dirty="0"/>
              <a:t>All that I say, you always say more,</a:t>
            </a:r>
          </a:p>
          <a:p>
            <a:endParaRPr lang="en-AU" dirty="0"/>
          </a:p>
          <a:p>
            <a:r>
              <a:rPr lang="en-AU" dirty="0"/>
              <a:t>I can't keep up with your turning tables,</a:t>
            </a:r>
          </a:p>
          <a:p>
            <a:r>
              <a:rPr lang="en-AU" dirty="0"/>
              <a:t>Under your thumb, I can't breathe,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332</TotalTime>
  <Words>958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Rounded MT Bold</vt:lpstr>
      <vt:lpstr>Calibri Light</vt:lpstr>
      <vt:lpstr>Metropolitan</vt:lpstr>
      <vt:lpstr>Poetry and Lyrics</vt:lpstr>
      <vt:lpstr>PowerPoint Presentation</vt:lpstr>
      <vt:lpstr>Rhyme</vt:lpstr>
      <vt:lpstr>PowerPoint Presentation</vt:lpstr>
      <vt:lpstr>Metre</vt:lpstr>
      <vt:lpstr>PowerPoint Presentation</vt:lpstr>
      <vt:lpstr>Metaphor</vt:lpstr>
      <vt:lpstr>PowerPoint Presentation</vt:lpstr>
      <vt:lpstr>Adele “Turning Tables”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Poetry and Lyrics</vt:lpstr>
      <vt:lpstr>Repetition</vt:lpstr>
      <vt:lpstr>PowerPoint Presentation</vt:lpstr>
      <vt:lpstr>Symbolism</vt:lpstr>
      <vt:lpstr>PowerPoint Presentation</vt:lpstr>
      <vt:lpstr>Tone</vt:lpstr>
      <vt:lpstr>PowerPoint Presentation</vt:lpstr>
      <vt:lpstr>Intertextuality</vt:lpstr>
      <vt:lpstr>PowerPoint Presentation</vt:lpstr>
      <vt:lpstr>Meg Mac “Grandma’s Hands”</vt:lpstr>
      <vt:lpstr>Macklemore “Same Love”</vt:lpstr>
      <vt:lpstr>Hozier “Take me to Church”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and Lyrics</dc:title>
  <dc:creator>Petra Hunt</dc:creator>
  <cp:lastModifiedBy>Petra Hunt</cp:lastModifiedBy>
  <cp:revision>26</cp:revision>
  <dcterms:created xsi:type="dcterms:W3CDTF">2015-06-08T05:37:38Z</dcterms:created>
  <dcterms:modified xsi:type="dcterms:W3CDTF">2015-06-22T00:36:12Z</dcterms:modified>
</cp:coreProperties>
</file>