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61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73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272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4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270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065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419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712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810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575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641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76083CA-3209-4183-B1D6-90CCFCCCC262}" type="datetimeFigureOut">
              <a:rPr lang="en-AU" smtClean="0"/>
              <a:t>26/05/2015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C436645-CBDB-4AAC-8B17-6E3C672559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871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Planning your story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nd getting started…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6289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Climax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There is finally a light at the end of the tunnel but it could go either way.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This is your quickest section: short sentences, sensory language, dialogue!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Your climax means that finally the unknown becomes known.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9539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Wrap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 Unlike in a conventional ending all does not become good, you can’t just wake up from a dream.</a:t>
            </a:r>
          </a:p>
          <a:p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 The threat is still present, you just escaped it, for now…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56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2565639"/>
          </a:xfrm>
        </p:spPr>
        <p:txBody>
          <a:bodyPr/>
          <a:lstStyle/>
          <a:p>
            <a:r>
              <a:rPr lang="en-AU" dirty="0" smtClean="0"/>
              <a:t>Practicing vocab...</a:t>
            </a:r>
            <a:br>
              <a:rPr lang="en-AU" dirty="0" smtClean="0"/>
            </a:br>
            <a:r>
              <a:rPr lang="en-AU" sz="2400" dirty="0" smtClean="0"/>
              <a:t>Other ways to say the same word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9008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Good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347730" y="1751527"/>
            <a:ext cx="11844270" cy="4524315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AU" sz="2400" dirty="0" smtClean="0"/>
              <a:t>Acceptable</a:t>
            </a:r>
          </a:p>
          <a:p>
            <a:r>
              <a:rPr lang="en-AU" sz="2400" dirty="0" smtClean="0"/>
              <a:t>Excellent</a:t>
            </a:r>
          </a:p>
          <a:p>
            <a:r>
              <a:rPr lang="en-AU" sz="2400" dirty="0" smtClean="0"/>
              <a:t>Exceptional</a:t>
            </a:r>
          </a:p>
          <a:p>
            <a:r>
              <a:rPr lang="en-AU" sz="2400" dirty="0" err="1" smtClean="0"/>
              <a:t>Favorable</a:t>
            </a:r>
            <a:endParaRPr lang="en-AU" sz="2400" dirty="0" smtClean="0"/>
          </a:p>
          <a:p>
            <a:r>
              <a:rPr lang="en-AU" sz="2400" dirty="0" smtClean="0"/>
              <a:t>Great</a:t>
            </a:r>
          </a:p>
          <a:p>
            <a:r>
              <a:rPr lang="en-AU" sz="2400" dirty="0" err="1" smtClean="0"/>
              <a:t>Marvelous</a:t>
            </a:r>
            <a:endParaRPr lang="en-AU" sz="2400" dirty="0" smtClean="0"/>
          </a:p>
          <a:p>
            <a:r>
              <a:rPr lang="en-AU" sz="2400" dirty="0" smtClean="0"/>
              <a:t>Positive</a:t>
            </a:r>
          </a:p>
          <a:p>
            <a:r>
              <a:rPr lang="en-AU" sz="2400" dirty="0" smtClean="0"/>
              <a:t>Satisfactory</a:t>
            </a:r>
          </a:p>
          <a:p>
            <a:r>
              <a:rPr lang="en-AU" sz="2400" dirty="0" smtClean="0"/>
              <a:t>Satisfying</a:t>
            </a:r>
          </a:p>
          <a:p>
            <a:r>
              <a:rPr lang="en-AU" sz="2400" dirty="0" smtClean="0"/>
              <a:t>Superb</a:t>
            </a:r>
          </a:p>
          <a:p>
            <a:r>
              <a:rPr lang="en-AU" sz="2400" dirty="0" smtClean="0"/>
              <a:t>Valuable</a:t>
            </a:r>
          </a:p>
          <a:p>
            <a:r>
              <a:rPr lang="en-AU" sz="2400" dirty="0" smtClean="0"/>
              <a:t>Wonderful</a:t>
            </a:r>
          </a:p>
          <a:p>
            <a:r>
              <a:rPr lang="en-AU" sz="2400" dirty="0" smtClean="0"/>
              <a:t>Ace</a:t>
            </a:r>
          </a:p>
          <a:p>
            <a:r>
              <a:rPr lang="en-AU" sz="2400" dirty="0" err="1" smtClean="0"/>
              <a:t>Bos</a:t>
            </a:r>
            <a:endParaRPr lang="en-AU" sz="2400" dirty="0" smtClean="0"/>
          </a:p>
          <a:p>
            <a:r>
              <a:rPr lang="en-AU" sz="2400" dirty="0" smtClean="0"/>
              <a:t>Capital</a:t>
            </a:r>
          </a:p>
          <a:p>
            <a:r>
              <a:rPr lang="en-AU" sz="2400" dirty="0" smtClean="0"/>
              <a:t>Choice</a:t>
            </a:r>
          </a:p>
          <a:p>
            <a:r>
              <a:rPr lang="en-AU" sz="2400" dirty="0" smtClean="0"/>
              <a:t>Nice</a:t>
            </a:r>
          </a:p>
          <a:p>
            <a:r>
              <a:rPr lang="en-AU" sz="2400" dirty="0" smtClean="0"/>
              <a:t>Pleasing</a:t>
            </a:r>
          </a:p>
          <a:p>
            <a:r>
              <a:rPr lang="en-AU" sz="2400" dirty="0" smtClean="0"/>
              <a:t>Prime</a:t>
            </a:r>
          </a:p>
          <a:p>
            <a:r>
              <a:rPr lang="en-AU" sz="2400" dirty="0" smtClean="0"/>
              <a:t>Rad</a:t>
            </a:r>
          </a:p>
          <a:p>
            <a:r>
              <a:rPr lang="en-AU" sz="2400" dirty="0" smtClean="0"/>
              <a:t>Sound</a:t>
            </a:r>
          </a:p>
          <a:p>
            <a:r>
              <a:rPr lang="en-AU" sz="2400" dirty="0" smtClean="0"/>
              <a:t>Spanking</a:t>
            </a:r>
          </a:p>
          <a:p>
            <a:r>
              <a:rPr lang="en-AU" sz="2400" dirty="0" smtClean="0"/>
              <a:t>Sterling</a:t>
            </a:r>
          </a:p>
          <a:p>
            <a:r>
              <a:rPr lang="en-AU" sz="2400" dirty="0" smtClean="0"/>
              <a:t>Super</a:t>
            </a:r>
          </a:p>
          <a:p>
            <a:r>
              <a:rPr lang="en-AU" sz="2400" dirty="0" smtClean="0"/>
              <a:t>Superior</a:t>
            </a:r>
          </a:p>
          <a:p>
            <a:r>
              <a:rPr lang="en-AU" sz="2400" dirty="0" smtClean="0"/>
              <a:t>Welcome</a:t>
            </a:r>
          </a:p>
          <a:p>
            <a:r>
              <a:rPr lang="en-AU" sz="2400" dirty="0" smtClean="0"/>
              <a:t>Worthy</a:t>
            </a:r>
          </a:p>
          <a:p>
            <a:r>
              <a:rPr lang="en-AU" sz="2400" dirty="0" smtClean="0"/>
              <a:t>Admirable</a:t>
            </a:r>
          </a:p>
          <a:p>
            <a:r>
              <a:rPr lang="en-AU" sz="2400" dirty="0" smtClean="0"/>
              <a:t>Agreeable</a:t>
            </a:r>
          </a:p>
          <a:p>
            <a:r>
              <a:rPr lang="en-AU" sz="2400" dirty="0" smtClean="0"/>
              <a:t>Commendable</a:t>
            </a:r>
          </a:p>
          <a:p>
            <a:r>
              <a:rPr lang="en-AU" sz="2400" dirty="0" smtClean="0"/>
              <a:t>Congenial</a:t>
            </a:r>
          </a:p>
          <a:p>
            <a:r>
              <a:rPr lang="en-AU" sz="2400" dirty="0" smtClean="0"/>
              <a:t>Deluxe</a:t>
            </a:r>
          </a:p>
          <a:p>
            <a:r>
              <a:rPr lang="en-AU" sz="2400" dirty="0"/>
              <a:t>F</a:t>
            </a:r>
            <a:r>
              <a:rPr lang="en-AU" sz="2400" dirty="0" smtClean="0"/>
              <a:t>irst-class</a:t>
            </a:r>
          </a:p>
          <a:p>
            <a:r>
              <a:rPr lang="en-AU" sz="2400" dirty="0"/>
              <a:t>F</a:t>
            </a:r>
            <a:r>
              <a:rPr lang="en-AU" sz="2400" dirty="0" smtClean="0"/>
              <a:t>irst-rate</a:t>
            </a:r>
          </a:p>
          <a:p>
            <a:r>
              <a:rPr lang="en-AU" sz="2400" dirty="0" smtClean="0"/>
              <a:t>Gnarly</a:t>
            </a:r>
          </a:p>
          <a:p>
            <a:r>
              <a:rPr lang="en-AU" sz="2400" dirty="0" smtClean="0"/>
              <a:t>Gratifying</a:t>
            </a:r>
          </a:p>
          <a:p>
            <a:r>
              <a:rPr lang="en-AU" sz="2400" dirty="0" err="1" smtClean="0"/>
              <a:t>Honorable</a:t>
            </a:r>
            <a:endParaRPr lang="en-AU" sz="2400" dirty="0" smtClean="0"/>
          </a:p>
          <a:p>
            <a:r>
              <a:rPr lang="en-AU" sz="2400" dirty="0" smtClean="0"/>
              <a:t>Neat</a:t>
            </a:r>
          </a:p>
          <a:p>
            <a:r>
              <a:rPr lang="en-AU" sz="2400" dirty="0" smtClean="0"/>
              <a:t>Precious</a:t>
            </a:r>
          </a:p>
          <a:p>
            <a:r>
              <a:rPr lang="en-AU" sz="2400" dirty="0" err="1" smtClean="0"/>
              <a:t>Rreputable</a:t>
            </a:r>
            <a:endParaRPr lang="en-AU" sz="2400" dirty="0" smtClean="0"/>
          </a:p>
          <a:p>
            <a:r>
              <a:rPr lang="en-AU" sz="2400" dirty="0" smtClean="0"/>
              <a:t>Select</a:t>
            </a:r>
          </a:p>
          <a:p>
            <a:r>
              <a:rPr lang="en-AU" sz="2400" dirty="0" smtClean="0"/>
              <a:t>Shipshape</a:t>
            </a:r>
          </a:p>
          <a:p>
            <a:r>
              <a:rPr lang="en-AU" sz="2400" dirty="0" smtClean="0"/>
              <a:t>Splendid</a:t>
            </a:r>
          </a:p>
          <a:p>
            <a:r>
              <a:rPr lang="en-AU" sz="2400" dirty="0" smtClean="0"/>
              <a:t>Stupendous</a:t>
            </a:r>
          </a:p>
          <a:p>
            <a:r>
              <a:rPr lang="en-AU" sz="2400" dirty="0"/>
              <a:t>S</a:t>
            </a:r>
            <a:r>
              <a:rPr lang="en-AU" sz="2400" dirty="0" smtClean="0"/>
              <a:t>uper-eminent</a:t>
            </a:r>
          </a:p>
          <a:p>
            <a:r>
              <a:rPr lang="en-AU" sz="2400" dirty="0"/>
              <a:t>S</a:t>
            </a:r>
            <a:r>
              <a:rPr lang="en-AU" sz="2400" dirty="0" smtClean="0"/>
              <a:t>uper-excellent</a:t>
            </a:r>
          </a:p>
          <a:p>
            <a:r>
              <a:rPr lang="en-AU" sz="2400" dirty="0"/>
              <a:t>T</a:t>
            </a:r>
            <a:r>
              <a:rPr lang="en-AU" sz="2400" dirty="0" smtClean="0"/>
              <a:t>ip-top</a:t>
            </a:r>
          </a:p>
          <a:p>
            <a:r>
              <a:rPr lang="en-AU" sz="2400" dirty="0"/>
              <a:t>U</a:t>
            </a:r>
            <a:r>
              <a:rPr lang="en-AU" sz="2400" dirty="0" smtClean="0"/>
              <a:t>p </a:t>
            </a:r>
            <a:r>
              <a:rPr lang="en-AU" sz="2400" dirty="0"/>
              <a:t>to </a:t>
            </a:r>
            <a:r>
              <a:rPr lang="en-AU" sz="2400" dirty="0" smtClean="0"/>
              <a:t>snuff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3952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Bad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657224" y="1694092"/>
            <a:ext cx="10998156" cy="4539283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AU" sz="2800" dirty="0" smtClean="0"/>
              <a:t>Disagreeable</a:t>
            </a:r>
          </a:p>
          <a:p>
            <a:r>
              <a:rPr lang="en-AU" sz="2800" dirty="0" smtClean="0"/>
              <a:t>Expected</a:t>
            </a:r>
          </a:p>
          <a:p>
            <a:r>
              <a:rPr lang="en-AU" sz="2800" dirty="0" smtClean="0"/>
              <a:t>Inferior</a:t>
            </a:r>
          </a:p>
          <a:p>
            <a:r>
              <a:rPr lang="en-AU" sz="2800" dirty="0" smtClean="0"/>
              <a:t>Insignificant</a:t>
            </a:r>
          </a:p>
          <a:p>
            <a:r>
              <a:rPr lang="en-AU" sz="2800" dirty="0" smtClean="0"/>
              <a:t>OK</a:t>
            </a:r>
          </a:p>
          <a:p>
            <a:r>
              <a:rPr lang="en-AU" sz="2800" dirty="0" smtClean="0"/>
              <a:t>Ordinary</a:t>
            </a:r>
          </a:p>
          <a:p>
            <a:r>
              <a:rPr lang="en-AU" sz="2800" dirty="0" smtClean="0"/>
              <a:t>Poor</a:t>
            </a:r>
          </a:p>
          <a:p>
            <a:r>
              <a:rPr lang="en-AU" sz="2800" dirty="0" smtClean="0"/>
              <a:t>Second-rate</a:t>
            </a:r>
          </a:p>
          <a:p>
            <a:r>
              <a:rPr lang="en-AU" sz="2800" dirty="0" smtClean="0"/>
              <a:t>Unacceptable</a:t>
            </a:r>
          </a:p>
          <a:p>
            <a:r>
              <a:rPr lang="en-AU" sz="2800" dirty="0" smtClean="0"/>
              <a:t>Unhelpful</a:t>
            </a:r>
          </a:p>
          <a:p>
            <a:r>
              <a:rPr lang="en-AU" sz="2800" dirty="0" smtClean="0"/>
              <a:t>Unimportant</a:t>
            </a:r>
          </a:p>
          <a:p>
            <a:r>
              <a:rPr lang="en-AU" sz="2800" dirty="0" err="1" smtClean="0"/>
              <a:t>Unnoteworthy</a:t>
            </a:r>
            <a:endParaRPr lang="en-AU" sz="2800" dirty="0" smtClean="0"/>
          </a:p>
          <a:p>
            <a:r>
              <a:rPr lang="en-AU" sz="2800" dirty="0" smtClean="0"/>
              <a:t>Unsatisfactory</a:t>
            </a:r>
          </a:p>
          <a:p>
            <a:r>
              <a:rPr lang="en-AU" sz="2800" dirty="0" smtClean="0"/>
              <a:t>Worthless</a:t>
            </a:r>
          </a:p>
          <a:p>
            <a:r>
              <a:rPr lang="en-AU" sz="2800" dirty="0" smtClean="0"/>
              <a:t>Minor</a:t>
            </a:r>
          </a:p>
          <a:p>
            <a:r>
              <a:rPr lang="en-AU" sz="2800" dirty="0" smtClean="0"/>
              <a:t>Detestable</a:t>
            </a:r>
          </a:p>
          <a:p>
            <a:r>
              <a:rPr lang="en-AU" sz="2800" dirty="0" smtClean="0"/>
              <a:t>Evil</a:t>
            </a:r>
          </a:p>
          <a:p>
            <a:r>
              <a:rPr lang="en-AU" sz="2800" dirty="0" smtClean="0"/>
              <a:t>Fake</a:t>
            </a:r>
          </a:p>
          <a:p>
            <a:r>
              <a:rPr lang="en-AU" sz="2800" dirty="0" smtClean="0"/>
              <a:t>Forged</a:t>
            </a:r>
          </a:p>
          <a:p>
            <a:r>
              <a:rPr lang="en-AU" sz="2800" dirty="0" smtClean="0"/>
              <a:t>Immoral</a:t>
            </a:r>
          </a:p>
          <a:p>
            <a:r>
              <a:rPr lang="en-AU" sz="2800" dirty="0" smtClean="0"/>
              <a:t>Inadequate</a:t>
            </a:r>
          </a:p>
          <a:p>
            <a:r>
              <a:rPr lang="en-AU" sz="2800" dirty="0" smtClean="0"/>
              <a:t>Incompetent</a:t>
            </a:r>
          </a:p>
          <a:p>
            <a:r>
              <a:rPr lang="en-AU" sz="2800" dirty="0" smtClean="0"/>
              <a:t>Inconsequential</a:t>
            </a:r>
          </a:p>
          <a:p>
            <a:r>
              <a:rPr lang="en-AU" sz="2800" dirty="0" smtClean="0"/>
              <a:t>Inconsiderable</a:t>
            </a:r>
          </a:p>
          <a:p>
            <a:r>
              <a:rPr lang="en-AU" sz="2800" dirty="0" smtClean="0"/>
              <a:t>Mean</a:t>
            </a:r>
          </a:p>
          <a:p>
            <a:r>
              <a:rPr lang="en-AU" sz="2800" dirty="0" smtClean="0"/>
              <a:t>Misbehaving</a:t>
            </a:r>
          </a:p>
          <a:p>
            <a:r>
              <a:rPr lang="en-AU" sz="2800" dirty="0" smtClean="0"/>
              <a:t>Noxious</a:t>
            </a:r>
          </a:p>
          <a:p>
            <a:r>
              <a:rPr lang="en-AU" sz="2800" dirty="0" smtClean="0"/>
              <a:t>Rotten</a:t>
            </a:r>
          </a:p>
          <a:p>
            <a:r>
              <a:rPr lang="en-AU" sz="2800" dirty="0" smtClean="0"/>
              <a:t>Sinful</a:t>
            </a:r>
          </a:p>
          <a:p>
            <a:r>
              <a:rPr lang="en-AU" sz="2800" dirty="0" smtClean="0"/>
              <a:t>Tainted</a:t>
            </a:r>
          </a:p>
          <a:p>
            <a:r>
              <a:rPr lang="en-AU" sz="2800" dirty="0" smtClean="0"/>
              <a:t>Unpleasant</a:t>
            </a:r>
          </a:p>
          <a:p>
            <a:r>
              <a:rPr lang="en-AU" sz="2800" dirty="0" smtClean="0"/>
              <a:t>Unreal</a:t>
            </a:r>
          </a:p>
          <a:p>
            <a:r>
              <a:rPr lang="en-AU" sz="2800" dirty="0" smtClean="0"/>
              <a:t>Unreliable</a:t>
            </a:r>
          </a:p>
          <a:p>
            <a:r>
              <a:rPr lang="en-AU" sz="2800" dirty="0" smtClean="0"/>
              <a:t>Unskilled</a:t>
            </a:r>
          </a:p>
          <a:p>
            <a:r>
              <a:rPr lang="en-AU" sz="2800" dirty="0" smtClean="0"/>
              <a:t>Unsuitable</a:t>
            </a:r>
          </a:p>
          <a:p>
            <a:r>
              <a:rPr lang="en-AU" sz="2800" dirty="0" smtClean="0"/>
              <a:t>Unvirtuous</a:t>
            </a:r>
          </a:p>
          <a:p>
            <a:r>
              <a:rPr lang="en-AU" sz="2800" dirty="0" smtClean="0"/>
              <a:t>Vicious</a:t>
            </a:r>
          </a:p>
          <a:p>
            <a:r>
              <a:rPr lang="en-AU" sz="2800" dirty="0" smtClean="0"/>
              <a:t>Vile</a:t>
            </a:r>
          </a:p>
          <a:p>
            <a:r>
              <a:rPr lang="en-AU" sz="2800" dirty="0"/>
              <a:t>W</a:t>
            </a:r>
            <a:r>
              <a:rPr lang="en-AU" sz="2800" dirty="0" smtClean="0"/>
              <a:t>icked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46867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Red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60054" y="1622738"/>
            <a:ext cx="10567114" cy="4832092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AU" sz="2800" dirty="0" smtClean="0"/>
              <a:t>Cardinal</a:t>
            </a:r>
          </a:p>
          <a:p>
            <a:r>
              <a:rPr lang="en-AU" sz="2800" dirty="0" smtClean="0"/>
              <a:t>Coral</a:t>
            </a:r>
          </a:p>
          <a:p>
            <a:r>
              <a:rPr lang="en-AU" sz="2800" dirty="0" smtClean="0"/>
              <a:t>Crimson</a:t>
            </a:r>
          </a:p>
          <a:p>
            <a:r>
              <a:rPr lang="en-AU" sz="2800" dirty="0" smtClean="0"/>
              <a:t>Flaming</a:t>
            </a:r>
          </a:p>
          <a:p>
            <a:r>
              <a:rPr lang="en-AU" sz="2800" dirty="0" smtClean="0"/>
              <a:t>Glowing</a:t>
            </a:r>
          </a:p>
          <a:p>
            <a:r>
              <a:rPr lang="en-AU" sz="2800" dirty="0" smtClean="0"/>
              <a:t>Maroon</a:t>
            </a:r>
          </a:p>
          <a:p>
            <a:r>
              <a:rPr lang="en-AU" sz="2800" dirty="0" smtClean="0"/>
              <a:t>Rose</a:t>
            </a:r>
          </a:p>
          <a:p>
            <a:r>
              <a:rPr lang="en-AU" sz="2800" dirty="0" smtClean="0"/>
              <a:t>Wine</a:t>
            </a:r>
          </a:p>
          <a:p>
            <a:r>
              <a:rPr lang="en-AU" sz="2800" dirty="0" smtClean="0"/>
              <a:t>Bittersweet</a:t>
            </a:r>
          </a:p>
          <a:p>
            <a:r>
              <a:rPr lang="en-AU" sz="2800" dirty="0" smtClean="0"/>
              <a:t>Blooming</a:t>
            </a:r>
          </a:p>
          <a:p>
            <a:r>
              <a:rPr lang="en-AU" sz="2800" dirty="0" smtClean="0"/>
              <a:t>Blush</a:t>
            </a:r>
          </a:p>
          <a:p>
            <a:r>
              <a:rPr lang="en-AU" sz="2800" dirty="0" smtClean="0"/>
              <a:t>Brick</a:t>
            </a:r>
          </a:p>
          <a:p>
            <a:r>
              <a:rPr lang="en-AU" sz="2800" dirty="0" smtClean="0"/>
              <a:t>Burgundy</a:t>
            </a:r>
          </a:p>
          <a:p>
            <a:r>
              <a:rPr lang="en-AU" sz="2800" dirty="0" smtClean="0"/>
              <a:t>Carmine</a:t>
            </a:r>
          </a:p>
          <a:p>
            <a:r>
              <a:rPr lang="en-AU" sz="2800" dirty="0" smtClean="0"/>
              <a:t>Cherry</a:t>
            </a:r>
          </a:p>
          <a:p>
            <a:r>
              <a:rPr lang="en-AU" sz="2800" dirty="0" smtClean="0"/>
              <a:t>Claret</a:t>
            </a:r>
          </a:p>
          <a:p>
            <a:r>
              <a:rPr lang="en-AU" sz="2800" dirty="0" smtClean="0"/>
              <a:t>Copper</a:t>
            </a:r>
          </a:p>
          <a:p>
            <a:r>
              <a:rPr lang="en-AU" sz="2800" dirty="0" smtClean="0"/>
              <a:t>Garnet</a:t>
            </a:r>
          </a:p>
          <a:p>
            <a:r>
              <a:rPr lang="en-AU" sz="2800" dirty="0" smtClean="0"/>
              <a:t>Infrared</a:t>
            </a:r>
          </a:p>
          <a:p>
            <a:r>
              <a:rPr lang="en-AU" sz="2800" dirty="0" smtClean="0"/>
              <a:t>Puce</a:t>
            </a:r>
          </a:p>
          <a:p>
            <a:r>
              <a:rPr lang="en-AU" sz="2800" dirty="0" smtClean="0"/>
              <a:t>Ruby</a:t>
            </a:r>
          </a:p>
          <a:p>
            <a:r>
              <a:rPr lang="en-AU" sz="2800" dirty="0" smtClean="0"/>
              <a:t>Russet</a:t>
            </a:r>
          </a:p>
          <a:p>
            <a:r>
              <a:rPr lang="en-AU" sz="2800" dirty="0" smtClean="0"/>
              <a:t>Rust</a:t>
            </a:r>
          </a:p>
          <a:p>
            <a:r>
              <a:rPr lang="en-AU" sz="2800" dirty="0" smtClean="0"/>
              <a:t>Salmon</a:t>
            </a:r>
          </a:p>
          <a:p>
            <a:r>
              <a:rPr lang="en-AU" sz="2800" dirty="0" smtClean="0"/>
              <a:t>Anguine</a:t>
            </a:r>
          </a:p>
          <a:p>
            <a:r>
              <a:rPr lang="en-AU" sz="2800" dirty="0" smtClean="0"/>
              <a:t>Scarlet</a:t>
            </a:r>
          </a:p>
          <a:p>
            <a:r>
              <a:rPr lang="en-AU" sz="2800" dirty="0" smtClean="0"/>
              <a:t>Titian</a:t>
            </a:r>
          </a:p>
          <a:p>
            <a:r>
              <a:rPr lang="en-AU" sz="2800" dirty="0" smtClean="0"/>
              <a:t>Vermilion</a:t>
            </a:r>
          </a:p>
          <a:p>
            <a:r>
              <a:rPr lang="en-AU" sz="2800" dirty="0" smtClean="0"/>
              <a:t>Bloodshot</a:t>
            </a:r>
          </a:p>
          <a:p>
            <a:r>
              <a:rPr lang="en-AU" sz="2800" dirty="0" smtClean="0"/>
              <a:t>Florid</a:t>
            </a:r>
          </a:p>
          <a:p>
            <a:r>
              <a:rPr lang="en-AU" sz="2800" dirty="0" smtClean="0"/>
              <a:t>Flushed</a:t>
            </a:r>
          </a:p>
          <a:p>
            <a:r>
              <a:rPr lang="en-AU" sz="2800" dirty="0" smtClean="0"/>
              <a:t>Healthy</a:t>
            </a:r>
          </a:p>
          <a:p>
            <a:r>
              <a:rPr lang="en-AU" sz="2800" dirty="0" smtClean="0"/>
              <a:t>Inflamed</a:t>
            </a:r>
          </a:p>
          <a:p>
            <a:r>
              <a:rPr lang="en-AU" sz="2800" dirty="0" smtClean="0"/>
              <a:t>Roseate</a:t>
            </a:r>
          </a:p>
          <a:p>
            <a:r>
              <a:rPr lang="en-AU" sz="2800" dirty="0" smtClean="0"/>
              <a:t>Rubicund</a:t>
            </a:r>
          </a:p>
          <a:p>
            <a:r>
              <a:rPr lang="en-AU" sz="2800" dirty="0" smtClean="0"/>
              <a:t>Ruddy</a:t>
            </a:r>
          </a:p>
          <a:p>
            <a:r>
              <a:rPr lang="en-AU" sz="2800" dirty="0" err="1" smtClean="0"/>
              <a:t>Rufescent</a:t>
            </a:r>
            <a:endParaRPr lang="en-AU" sz="28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4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Cold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72732" y="1779688"/>
            <a:ext cx="10934164" cy="5170646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AU" sz="2400" dirty="0" smtClean="0"/>
              <a:t>Bitter</a:t>
            </a:r>
          </a:p>
          <a:p>
            <a:r>
              <a:rPr lang="en-AU" sz="2400" dirty="0" smtClean="0"/>
              <a:t>Bleak</a:t>
            </a:r>
          </a:p>
          <a:p>
            <a:r>
              <a:rPr lang="en-AU" sz="2400" dirty="0" smtClean="0"/>
              <a:t>Brisk</a:t>
            </a:r>
          </a:p>
          <a:p>
            <a:r>
              <a:rPr lang="en-AU" sz="2400" dirty="0" smtClean="0"/>
              <a:t>Chilled</a:t>
            </a:r>
          </a:p>
          <a:p>
            <a:r>
              <a:rPr lang="en-AU" sz="2400" dirty="0" smtClean="0"/>
              <a:t>Cool</a:t>
            </a:r>
          </a:p>
          <a:p>
            <a:r>
              <a:rPr lang="en-AU" sz="2400" dirty="0" smtClean="0"/>
              <a:t>Crisp</a:t>
            </a:r>
          </a:p>
          <a:p>
            <a:r>
              <a:rPr lang="en-AU" sz="2400" dirty="0" smtClean="0"/>
              <a:t>Frigid</a:t>
            </a:r>
          </a:p>
          <a:p>
            <a:r>
              <a:rPr lang="en-AU" sz="2400" dirty="0" smtClean="0"/>
              <a:t>Frosty</a:t>
            </a:r>
          </a:p>
          <a:p>
            <a:r>
              <a:rPr lang="en-AU" sz="2400" dirty="0" smtClean="0"/>
              <a:t>Frozen</a:t>
            </a:r>
          </a:p>
          <a:p>
            <a:r>
              <a:rPr lang="en-AU" sz="2400" dirty="0" smtClean="0"/>
              <a:t>Icy</a:t>
            </a:r>
          </a:p>
          <a:p>
            <a:r>
              <a:rPr lang="en-AU" sz="2400" dirty="0" smtClean="0"/>
              <a:t>Intense</a:t>
            </a:r>
          </a:p>
          <a:p>
            <a:r>
              <a:rPr lang="en-AU" sz="2400" dirty="0" smtClean="0"/>
              <a:t>Raw</a:t>
            </a:r>
          </a:p>
          <a:p>
            <a:r>
              <a:rPr lang="en-AU" sz="2400" dirty="0" smtClean="0"/>
              <a:t>Snowy</a:t>
            </a:r>
          </a:p>
          <a:p>
            <a:r>
              <a:rPr lang="en-AU" sz="2400" dirty="0" smtClean="0"/>
              <a:t>Wintry</a:t>
            </a:r>
          </a:p>
          <a:p>
            <a:r>
              <a:rPr lang="en-AU" sz="2400" dirty="0" smtClean="0"/>
              <a:t>Arctic</a:t>
            </a:r>
          </a:p>
          <a:p>
            <a:r>
              <a:rPr lang="en-AU" sz="2400" dirty="0" smtClean="0"/>
              <a:t>Chill</a:t>
            </a:r>
          </a:p>
          <a:p>
            <a:r>
              <a:rPr lang="en-AU" sz="2400" dirty="0" smtClean="0"/>
              <a:t>Cutting</a:t>
            </a:r>
          </a:p>
          <a:p>
            <a:r>
              <a:rPr lang="en-AU" sz="2400" dirty="0" smtClean="0"/>
              <a:t>Hyperborean</a:t>
            </a:r>
          </a:p>
          <a:p>
            <a:r>
              <a:rPr lang="en-AU" sz="2400" dirty="0" smtClean="0"/>
              <a:t>Icebox</a:t>
            </a:r>
          </a:p>
          <a:p>
            <a:r>
              <a:rPr lang="en-AU" sz="2400" dirty="0" smtClean="0"/>
              <a:t>Keen</a:t>
            </a:r>
          </a:p>
          <a:p>
            <a:r>
              <a:rPr lang="en-AU" sz="2400" dirty="0" smtClean="0"/>
              <a:t>Sharp</a:t>
            </a:r>
          </a:p>
          <a:p>
            <a:r>
              <a:rPr lang="en-AU" sz="2400" dirty="0" smtClean="0"/>
              <a:t>Siberian</a:t>
            </a:r>
          </a:p>
          <a:p>
            <a:r>
              <a:rPr lang="en-AU" sz="2400" dirty="0" smtClean="0"/>
              <a:t>Stinging</a:t>
            </a:r>
          </a:p>
          <a:p>
            <a:r>
              <a:rPr lang="en-AU" sz="2400" dirty="0" smtClean="0"/>
              <a:t>Algid</a:t>
            </a:r>
          </a:p>
          <a:p>
            <a:r>
              <a:rPr lang="en-AU" sz="2400" dirty="0" smtClean="0"/>
              <a:t>below freezing</a:t>
            </a:r>
          </a:p>
          <a:p>
            <a:r>
              <a:rPr lang="en-AU" sz="2400" dirty="0" smtClean="0"/>
              <a:t>below zero</a:t>
            </a:r>
          </a:p>
          <a:p>
            <a:r>
              <a:rPr lang="en-AU" sz="2400" dirty="0" smtClean="0"/>
              <a:t>Benumbed</a:t>
            </a:r>
          </a:p>
          <a:p>
            <a:r>
              <a:rPr lang="en-AU" sz="2400" dirty="0" smtClean="0"/>
              <a:t>Biting</a:t>
            </a:r>
          </a:p>
          <a:p>
            <a:r>
              <a:rPr lang="en-AU" sz="2400" dirty="0" smtClean="0"/>
              <a:t>Blasting</a:t>
            </a:r>
          </a:p>
          <a:p>
            <a:r>
              <a:rPr lang="en-AU" sz="2400" dirty="0" smtClean="0"/>
              <a:t>Boreal</a:t>
            </a:r>
          </a:p>
          <a:p>
            <a:r>
              <a:rPr lang="en-AU" sz="2400" dirty="0" smtClean="0"/>
              <a:t>Brumal</a:t>
            </a:r>
          </a:p>
          <a:p>
            <a:r>
              <a:rPr lang="en-AU" sz="2400" dirty="0" smtClean="0"/>
              <a:t>Gelid</a:t>
            </a:r>
          </a:p>
          <a:p>
            <a:r>
              <a:rPr lang="en-AU" sz="2400" dirty="0" smtClean="0"/>
              <a:t>Glacial</a:t>
            </a:r>
          </a:p>
          <a:p>
            <a:r>
              <a:rPr lang="en-AU" sz="2400" dirty="0" smtClean="0"/>
              <a:t>have </a:t>
            </a:r>
            <a:r>
              <a:rPr lang="en-AU" sz="2400" dirty="0"/>
              <a:t>goose </a:t>
            </a:r>
            <a:r>
              <a:rPr lang="en-AU" sz="2400" dirty="0" smtClean="0"/>
              <a:t>bumps</a:t>
            </a:r>
          </a:p>
          <a:p>
            <a:r>
              <a:rPr lang="en-AU" sz="2400" dirty="0" smtClean="0"/>
              <a:t>Hawkish</a:t>
            </a:r>
          </a:p>
          <a:p>
            <a:r>
              <a:rPr lang="en-AU" sz="2400" dirty="0" err="1" smtClean="0"/>
              <a:t>Hiemal</a:t>
            </a:r>
            <a:endParaRPr lang="en-AU" sz="2400" dirty="0" smtClean="0"/>
          </a:p>
          <a:p>
            <a:r>
              <a:rPr lang="en-AU" sz="2400" dirty="0" smtClean="0"/>
              <a:t>Iced</a:t>
            </a:r>
          </a:p>
          <a:p>
            <a:r>
              <a:rPr lang="en-AU" sz="2400" dirty="0" smtClean="0"/>
              <a:t>Inclement</a:t>
            </a:r>
          </a:p>
          <a:p>
            <a:r>
              <a:rPr lang="en-AU" sz="2400" dirty="0" smtClean="0"/>
              <a:t>Nipping</a:t>
            </a:r>
          </a:p>
          <a:p>
            <a:r>
              <a:rPr lang="en-AU" sz="2400" dirty="0" smtClean="0"/>
              <a:t>Nippy</a:t>
            </a:r>
          </a:p>
          <a:p>
            <a:r>
              <a:rPr lang="en-AU" sz="2400" dirty="0" smtClean="0"/>
              <a:t>Numbed</a:t>
            </a:r>
          </a:p>
          <a:p>
            <a:r>
              <a:rPr lang="en-AU" sz="2400" dirty="0" smtClean="0"/>
              <a:t>Numbing</a:t>
            </a:r>
          </a:p>
          <a:p>
            <a:r>
              <a:rPr lang="en-AU" sz="2400" dirty="0" smtClean="0"/>
              <a:t>one-dog night</a:t>
            </a:r>
          </a:p>
          <a:p>
            <a:r>
              <a:rPr lang="en-AU" sz="2400" dirty="0" smtClean="0"/>
              <a:t>Penetrating</a:t>
            </a:r>
          </a:p>
          <a:p>
            <a:r>
              <a:rPr lang="en-AU" sz="2400" dirty="0" smtClean="0"/>
              <a:t>Piercing</a:t>
            </a:r>
          </a:p>
          <a:p>
            <a:r>
              <a:rPr lang="en-AU" sz="2400" dirty="0" smtClean="0"/>
              <a:t>Polar</a:t>
            </a:r>
          </a:p>
          <a:p>
            <a:r>
              <a:rPr lang="en-AU" sz="2400" dirty="0" smtClean="0"/>
              <a:t>Rimy</a:t>
            </a:r>
          </a:p>
          <a:p>
            <a:r>
              <a:rPr lang="en-AU" sz="2400" dirty="0" smtClean="0"/>
              <a:t>Severe</a:t>
            </a:r>
          </a:p>
          <a:p>
            <a:r>
              <a:rPr lang="en-AU" sz="2400" dirty="0" smtClean="0"/>
              <a:t>Shivery</a:t>
            </a:r>
          </a:p>
          <a:p>
            <a:r>
              <a:rPr lang="en-AU" sz="2400" dirty="0" smtClean="0"/>
              <a:t>Sleety</a:t>
            </a:r>
          </a:p>
          <a:p>
            <a:r>
              <a:rPr lang="en-AU" sz="2400" dirty="0" smtClean="0"/>
              <a:t>Snappy</a:t>
            </a:r>
          </a:p>
          <a:p>
            <a:r>
              <a:rPr lang="en-AU" sz="2400" dirty="0"/>
              <a:t>T</a:t>
            </a:r>
            <a:r>
              <a:rPr lang="en-AU" sz="2400" dirty="0" smtClean="0"/>
              <a:t>wo-dog night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59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Frightening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850006" y="1983346"/>
            <a:ext cx="1026446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Daunting</a:t>
            </a:r>
          </a:p>
          <a:p>
            <a:r>
              <a:rPr lang="en-AU" sz="2800" dirty="0" smtClean="0"/>
              <a:t>Disheartening</a:t>
            </a:r>
          </a:p>
          <a:p>
            <a:r>
              <a:rPr lang="en-AU" sz="2800" dirty="0" smtClean="0"/>
              <a:t>Formidable</a:t>
            </a:r>
          </a:p>
          <a:p>
            <a:r>
              <a:rPr lang="en-AU" sz="2800" dirty="0" smtClean="0"/>
              <a:t>Rebarbative</a:t>
            </a:r>
          </a:p>
          <a:p>
            <a:r>
              <a:rPr lang="en-AU" sz="2800" dirty="0" smtClean="0"/>
              <a:t>Redoubtable</a:t>
            </a:r>
          </a:p>
          <a:p>
            <a:r>
              <a:rPr lang="en-AU" sz="2800" dirty="0" smtClean="0"/>
              <a:t>Terrifying</a:t>
            </a:r>
          </a:p>
          <a:p>
            <a:r>
              <a:rPr lang="en-AU" sz="2800" dirty="0" smtClean="0"/>
              <a:t>Fearsome</a:t>
            </a:r>
          </a:p>
          <a:p>
            <a:r>
              <a:rPr lang="en-AU" sz="2800" dirty="0" smtClean="0"/>
              <a:t>Fearful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227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319670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Now think of three words that you use all of the time…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3200" dirty="0" smtClean="0"/>
              <a:t>For each word write three alternate words!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860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Describe these images…</a:t>
            </a:r>
            <a:br>
              <a:rPr lang="en-AU" dirty="0" smtClean="0"/>
            </a:br>
            <a:r>
              <a:rPr lang="en-AU" sz="2400" dirty="0" smtClean="0"/>
              <a:t>Use one or two words at a time rather that sentences.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950" y="1960423"/>
            <a:ext cx="7994360" cy="447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Reading “The Lottery” by Shirley Jackson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832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Describe these images…</a:t>
            </a:r>
            <a:br>
              <a:rPr lang="en-AU" dirty="0" smtClean="0"/>
            </a:br>
            <a:r>
              <a:rPr lang="en-AU" sz="2400" dirty="0" smtClean="0"/>
              <a:t>Use one or two words at a time rather that sentences. 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321" y="2150301"/>
            <a:ext cx="6529925" cy="434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Describe these images…</a:t>
            </a:r>
            <a:br>
              <a:rPr lang="en-AU" dirty="0" smtClean="0"/>
            </a:br>
            <a:r>
              <a:rPr lang="en-AU" sz="2400" dirty="0" smtClean="0"/>
              <a:t>Use one or two words at a time rather that sentences. 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919" y="2157731"/>
            <a:ext cx="6589293" cy="452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use dialogue correctly…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We use inverted commas [“…”] surrounding any speech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We keep description on the same line as the speech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When a new person speaks we put a space and start on a new line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We don’t list a name followed by a colon like in plays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165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use dialogue correctly…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800" dirty="0"/>
              <a:t>And </a:t>
            </a:r>
            <a:r>
              <a:rPr lang="en-AU" sz="2800" dirty="0" err="1"/>
              <a:t>Mr.</a:t>
            </a:r>
            <a:r>
              <a:rPr lang="en-AU" sz="2800" dirty="0"/>
              <a:t> Summers turned to look at her, "Wife draws for her husband." </a:t>
            </a:r>
            <a:r>
              <a:rPr lang="en-AU" sz="2800" dirty="0" err="1"/>
              <a:t>Mr.</a:t>
            </a:r>
            <a:r>
              <a:rPr lang="en-AU" sz="2800" dirty="0"/>
              <a:t> Summers said. "Don't you have a grown boy to do it for you, </a:t>
            </a:r>
            <a:r>
              <a:rPr lang="en-AU" sz="2800" dirty="0" err="1"/>
              <a:t>Janey</a:t>
            </a:r>
            <a:r>
              <a:rPr lang="en-AU" sz="2800" dirty="0"/>
              <a:t>?" Although </a:t>
            </a:r>
            <a:r>
              <a:rPr lang="en-AU" sz="2800" dirty="0" err="1"/>
              <a:t>Mr.</a:t>
            </a:r>
            <a:r>
              <a:rPr lang="en-AU" sz="2800" dirty="0"/>
              <a:t> Summers and everyone else in the village knew the answer perfectly well, it was the business of the official of the lottery to ask such questions formally. </a:t>
            </a:r>
            <a:r>
              <a:rPr lang="en-AU" sz="2800" dirty="0" err="1"/>
              <a:t>Mr.</a:t>
            </a:r>
            <a:r>
              <a:rPr lang="en-AU" sz="2800" dirty="0"/>
              <a:t> Summers waited with an expression of polite interest while </a:t>
            </a:r>
            <a:r>
              <a:rPr lang="en-AU" sz="2800" dirty="0" err="1"/>
              <a:t>Mrs.</a:t>
            </a:r>
            <a:r>
              <a:rPr lang="en-AU" sz="2800" dirty="0"/>
              <a:t> Dunbar answered. </a:t>
            </a:r>
          </a:p>
          <a:p>
            <a:r>
              <a:rPr lang="en-AU" sz="2800" dirty="0"/>
              <a:t>"Horace's not but sixteen vet." </a:t>
            </a:r>
            <a:r>
              <a:rPr lang="en-AU" sz="2800" dirty="0" err="1"/>
              <a:t>Mrs.</a:t>
            </a:r>
            <a:r>
              <a:rPr lang="en-AU" sz="2800" dirty="0"/>
              <a:t> Dunbar said regretfully. "Guess I </a:t>
            </a:r>
            <a:r>
              <a:rPr lang="en-AU" sz="2800" dirty="0" err="1"/>
              <a:t>gotta</a:t>
            </a:r>
            <a:r>
              <a:rPr lang="en-AU" sz="2800" dirty="0"/>
              <a:t> fill in for the old man this year."</a:t>
            </a:r>
          </a:p>
          <a:p>
            <a:r>
              <a:rPr lang="en-AU" sz="2800" dirty="0"/>
              <a:t> "Right." </a:t>
            </a:r>
            <a:r>
              <a:rPr lang="en-AU" sz="2800" dirty="0" err="1"/>
              <a:t>Mr.</a:t>
            </a:r>
            <a:r>
              <a:rPr lang="en-AU" sz="2800" dirty="0"/>
              <a:t> Summers said. He made a note on the list he was holding. Then he asked, "Watson boy drawing this year?" A tall boy in the crowd raised his hand.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24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Using punctuation for effect…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comma, a full stop, or an exclamation mark can make all the difference to the meaning conveyed.</a:t>
            </a:r>
          </a:p>
          <a:p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 In narrative writing be sure to use punctuation for </a:t>
            </a:r>
          </a:p>
          <a:p>
            <a:r>
              <a:rPr lang="en-AU" dirty="0" smtClean="0"/>
              <a:t>expression.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958" y="2562427"/>
            <a:ext cx="4295573" cy="429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Using punctuation for effect…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820" y="2034862"/>
            <a:ext cx="7551582" cy="453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Using punctuation for effect…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956" y="1861130"/>
            <a:ext cx="6490953" cy="484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c</a:t>
            </a:r>
            <a:r>
              <a:rPr lang="en-AU" dirty="0" smtClean="0"/>
              <a:t>onventional plot shape…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sz="3200" dirty="0" smtClean="0"/>
              <a:t>Beginning</a:t>
            </a:r>
            <a:r>
              <a:rPr lang="en-AU" dirty="0" smtClean="0"/>
              <a:t>				</a:t>
            </a:r>
            <a:r>
              <a:rPr lang="en-AU" sz="3200" dirty="0" smtClean="0"/>
              <a:t>Climax	</a:t>
            </a:r>
            <a:r>
              <a:rPr lang="en-AU" dirty="0" smtClean="0"/>
              <a:t>			</a:t>
            </a:r>
            <a:r>
              <a:rPr lang="en-AU" sz="3200" dirty="0" smtClean="0"/>
              <a:t>End</a:t>
            </a:r>
          </a:p>
          <a:p>
            <a:endParaRPr lang="en-AU" sz="3200" dirty="0"/>
          </a:p>
          <a:p>
            <a:r>
              <a:rPr lang="en-AU" sz="3200" dirty="0" smtClean="0"/>
              <a:t>This is what we recognise from primary school. It is illustrated in orange.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>
          <a:xfrm>
            <a:off x="2846231" y="2573031"/>
            <a:ext cx="1481070" cy="244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595" y="2573031"/>
            <a:ext cx="1499746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captivating plot shape…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 </a:t>
            </a:r>
            <a:r>
              <a:rPr lang="en-AU" sz="3200" dirty="0" smtClean="0"/>
              <a:t>Hook – captures the audiences attention.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 </a:t>
            </a:r>
            <a:r>
              <a:rPr lang="en-AU" sz="3200" dirty="0" smtClean="0"/>
              <a:t>Backfill – catches the audience up and sets the scene.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 T</a:t>
            </a:r>
            <a:r>
              <a:rPr lang="en-AU" sz="3200" dirty="0" smtClean="0"/>
              <a:t>ension pebble – a small event or scenario that creates a dilemma.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 </a:t>
            </a:r>
            <a:r>
              <a:rPr lang="en-AU" sz="3200" dirty="0" smtClean="0"/>
              <a:t>Building brick – something that extends that dilemma.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 </a:t>
            </a:r>
            <a:r>
              <a:rPr lang="en-AU" sz="3200" dirty="0" smtClean="0"/>
              <a:t>Tension boulder – everything seems impossible.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 </a:t>
            </a:r>
            <a:r>
              <a:rPr lang="en-AU" sz="3200" dirty="0" smtClean="0"/>
              <a:t>Climax – a light appears at the end of the tunnel but it could go eithers way.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 smtClean="0"/>
              <a:t> Wrap – resolution = it all becomes obvious but the threat doesn’t disappear.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58344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Planning essentials…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200" dirty="0" smtClean="0"/>
              <a:t> Setting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 </a:t>
            </a:r>
            <a:r>
              <a:rPr lang="en-AU" sz="3200" dirty="0" smtClean="0"/>
              <a:t>Characters – protagonist/antagonist?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/>
              <a:t> </a:t>
            </a:r>
            <a:r>
              <a:rPr lang="en-AU" sz="3200" dirty="0" smtClean="0"/>
              <a:t>Sub-genre… themes… motifs…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200" dirty="0" smtClean="0"/>
              <a:t> Types of sensory language – vocab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3200" dirty="0"/>
          </a:p>
          <a:p>
            <a:pPr marL="0" indent="0">
              <a:buNone/>
            </a:pPr>
            <a:r>
              <a:rPr lang="en-AU" sz="3200" i="1" dirty="0" smtClean="0"/>
              <a:t>Now you plan your story…</a:t>
            </a:r>
            <a:endParaRPr lang="en-AU" sz="3200" i="1" dirty="0"/>
          </a:p>
        </p:txBody>
      </p:sp>
    </p:spTree>
    <p:extLst>
      <p:ext uri="{BB962C8B-B14F-4D97-AF65-F5344CB8AC3E}">
        <p14:creationId xmlns:p14="http://schemas.microsoft.com/office/powerpoint/2010/main" val="20552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“hook”…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200" dirty="0" smtClean="0"/>
              <a:t>Using action, onomatopoeia or dialogue to capture the audiences attention!</a:t>
            </a:r>
          </a:p>
          <a:p>
            <a:endParaRPr lang="en-AU" sz="3200" dirty="0"/>
          </a:p>
          <a:p>
            <a:r>
              <a:rPr lang="en-AU" sz="3200" i="1" dirty="0" smtClean="0"/>
              <a:t>What does onomatopoeia mean? Look it up…</a:t>
            </a:r>
          </a:p>
          <a:p>
            <a:endParaRPr lang="en-AU" sz="3200" dirty="0"/>
          </a:p>
          <a:p>
            <a:r>
              <a:rPr lang="en-AU" sz="3200" i="1" dirty="0" smtClean="0"/>
              <a:t>How has “The Lottery” by Shirley Jackson done this?</a:t>
            </a:r>
          </a:p>
          <a:p>
            <a:endParaRPr lang="en-AU" sz="3200" dirty="0"/>
          </a:p>
          <a:p>
            <a:r>
              <a:rPr lang="en-AU" sz="3200" i="1" dirty="0" smtClean="0"/>
              <a:t>Now write your own hook…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97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Backfill…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Backfilling catches the audience up and it sets the scene. It makes them feel safe and secure. The tension in the “hook” is immediately resolved, for now…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Show don’t tell… use short sentence, use sensory language, use imagery…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dirty="0" smtClean="0"/>
              <a:t>No boring bits… don’t just describe!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How has “The Lottery” backfilled? Why? Was it effective? How can we make ours shorter? – we only have 800 words.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40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Adding pebbles of tension…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dirty="0" smtClean="0"/>
              <a:t>Now you revisit the tension created during your “hook”.</a:t>
            </a:r>
          </a:p>
          <a:p>
            <a:pPr marL="0" indent="0">
              <a:buNone/>
            </a:pPr>
            <a:r>
              <a:rPr lang="en-AU" dirty="0" smtClean="0"/>
              <a:t>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 During your “hook”: perhaps the phone rang and someone hung up...! Then it was ok because it turned out it was your friend but they just got cut off.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dirty="0" smtClean="0"/>
              <a:t>Now the phone rings and it hangs up… then it rings again and you hear heavy breathing…!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5860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Building bricks… and BOULDERS of tension!!!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is your next step you need to build your tension toward a boulder where everything seems impossible.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dirty="0" smtClean="0"/>
              <a:t>build your tension using sensory language: what does your protagonist see, hear, smell, taste, touch, and feel (emotion)?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dirty="0" smtClean="0"/>
              <a:t>Use varied language.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 </a:t>
            </a:r>
            <a:r>
              <a:rPr lang="en-AU" dirty="0" smtClean="0"/>
              <a:t>Use dialogue.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Use short sentences – this makes it thrilling – it is like the use of quick shots of quickening music in film = it makes the reader feel unstable.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575984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166</TotalTime>
  <Words>1001</Words>
  <Application>Microsoft Office PowerPoint</Application>
  <PresentationFormat>Widescreen</PresentationFormat>
  <Paragraphs>271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 Light</vt:lpstr>
      <vt:lpstr>Metropolitan</vt:lpstr>
      <vt:lpstr>Planning your story</vt:lpstr>
      <vt:lpstr>Reading “The Lottery” by Shirley Jackson</vt:lpstr>
      <vt:lpstr>The conventional plot shape…</vt:lpstr>
      <vt:lpstr>The captivating plot shape…</vt:lpstr>
      <vt:lpstr>Planning essentials…</vt:lpstr>
      <vt:lpstr>Your “hook”…</vt:lpstr>
      <vt:lpstr>Backfill…</vt:lpstr>
      <vt:lpstr>Adding pebbles of tension…</vt:lpstr>
      <vt:lpstr>Building bricks… and BOULDERS of tension!!!</vt:lpstr>
      <vt:lpstr>Your Climax</vt:lpstr>
      <vt:lpstr>The Wrap</vt:lpstr>
      <vt:lpstr>Practicing vocab... Other ways to say the same word </vt:lpstr>
      <vt:lpstr>Good</vt:lpstr>
      <vt:lpstr>Bad</vt:lpstr>
      <vt:lpstr>Red</vt:lpstr>
      <vt:lpstr>Cold</vt:lpstr>
      <vt:lpstr>Frightening</vt:lpstr>
      <vt:lpstr>Now think of three words that you use all of the time…   For each word write three alternate words!</vt:lpstr>
      <vt:lpstr>Describe these images… Use one or two words at a time rather that sentences. </vt:lpstr>
      <vt:lpstr>Describe these images… Use one or two words at a time rather that sentences. </vt:lpstr>
      <vt:lpstr>Describe these images… Use one or two words at a time rather that sentences. </vt:lpstr>
      <vt:lpstr>How to use dialogue correctly…</vt:lpstr>
      <vt:lpstr>How to use dialogue correctly…</vt:lpstr>
      <vt:lpstr>Using punctuation for effect…</vt:lpstr>
      <vt:lpstr>Using punctuation for effect…</vt:lpstr>
      <vt:lpstr>Using punctuation for effect…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Hunt</dc:creator>
  <cp:lastModifiedBy>Petra Hunt</cp:lastModifiedBy>
  <cp:revision>16</cp:revision>
  <dcterms:created xsi:type="dcterms:W3CDTF">2015-05-11T04:57:34Z</dcterms:created>
  <dcterms:modified xsi:type="dcterms:W3CDTF">2015-05-26T04:44:40Z</dcterms:modified>
</cp:coreProperties>
</file>